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8" r:id="rId1"/>
  </p:sldMasterIdLst>
  <p:notesMasterIdLst>
    <p:notesMasterId r:id="rId65"/>
  </p:notesMasterIdLst>
  <p:sldIdLst>
    <p:sldId id="357" r:id="rId2"/>
    <p:sldId id="258" r:id="rId3"/>
    <p:sldId id="259" r:id="rId4"/>
    <p:sldId id="260" r:id="rId5"/>
    <p:sldId id="262" r:id="rId6"/>
    <p:sldId id="263" r:id="rId7"/>
    <p:sldId id="257" r:id="rId8"/>
    <p:sldId id="261" r:id="rId9"/>
    <p:sldId id="264" r:id="rId10"/>
    <p:sldId id="265" r:id="rId11"/>
    <p:sldId id="268" r:id="rId12"/>
    <p:sldId id="266" r:id="rId13"/>
    <p:sldId id="267" r:id="rId14"/>
    <p:sldId id="269" r:id="rId15"/>
    <p:sldId id="271" r:id="rId16"/>
    <p:sldId id="272" r:id="rId17"/>
    <p:sldId id="276" r:id="rId18"/>
    <p:sldId id="274" r:id="rId19"/>
    <p:sldId id="277" r:id="rId20"/>
    <p:sldId id="279" r:id="rId21"/>
    <p:sldId id="280" r:id="rId22"/>
    <p:sldId id="281" r:id="rId23"/>
    <p:sldId id="282" r:id="rId24"/>
    <p:sldId id="283" r:id="rId25"/>
    <p:sldId id="284" r:id="rId26"/>
    <p:sldId id="287" r:id="rId27"/>
    <p:sldId id="285" r:id="rId28"/>
    <p:sldId id="286" r:id="rId29"/>
    <p:sldId id="288" r:id="rId30"/>
    <p:sldId id="356" r:id="rId31"/>
    <p:sldId id="354" r:id="rId32"/>
    <p:sldId id="355"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270" r:id="rId47"/>
    <p:sldId id="372" r:id="rId48"/>
    <p:sldId id="373" r:id="rId49"/>
    <p:sldId id="273" r:id="rId50"/>
    <p:sldId id="374" r:id="rId51"/>
    <p:sldId id="275" r:id="rId52"/>
    <p:sldId id="375" r:id="rId53"/>
    <p:sldId id="376" r:id="rId54"/>
    <p:sldId id="278" r:id="rId55"/>
    <p:sldId id="377" r:id="rId56"/>
    <p:sldId id="378" r:id="rId57"/>
    <p:sldId id="379" r:id="rId58"/>
    <p:sldId id="380" r:id="rId59"/>
    <p:sldId id="381" r:id="rId60"/>
    <p:sldId id="382" r:id="rId61"/>
    <p:sldId id="383" r:id="rId62"/>
    <p:sldId id="384" r:id="rId63"/>
    <p:sldId id="385"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1F3642"/>
    <a:srgbClr val="FFFE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79592"/>
  </p:normalViewPr>
  <p:slideViewPr>
    <p:cSldViewPr snapToGrid="0" snapToObjects="1">
      <p:cViewPr varScale="1">
        <p:scale>
          <a:sx n="48" d="100"/>
          <a:sy n="48" d="100"/>
        </p:scale>
        <p:origin x="2000" y="200"/>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xfrm>
            <a:off x="1143000" y="685800"/>
            <a:ext cx="4572000" cy="3429000"/>
          </a:xfrm>
          <a:prstGeom prst="rect">
            <a:avLst/>
          </a:prstGeom>
        </p:spPr>
        <p:txBody>
          <a:bodyPr/>
          <a:lstStyle/>
          <a:p>
            <a:endParaRPr/>
          </a:p>
        </p:txBody>
      </p:sp>
      <p:sp>
        <p:nvSpPr>
          <p:cNvPr id="64" name="Shape 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13217438"/>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good practice to know some basic terminology as these will be mentioned many times when working with APT</a:t>
            </a:r>
          </a:p>
          <a:p>
            <a:r>
              <a:rPr lang="en-US" dirty="0"/>
              <a:t>Observation Template – </a:t>
            </a:r>
          </a:p>
          <a:p>
            <a:r>
              <a:rPr lang="en-US" dirty="0"/>
              <a:t>-  Parameters depend on selection of instrument and mode.</a:t>
            </a:r>
          </a:p>
          <a:p>
            <a:r>
              <a:rPr lang="en-US" dirty="0"/>
              <a:t>- Contains the exposure specifications.</a:t>
            </a:r>
          </a:p>
          <a:p>
            <a:pPr marL="11113"/>
            <a:endParaRPr lang="en-US" sz="800" dirty="0"/>
          </a:p>
          <a:p>
            <a:pPr marL="11113" marR="0" lvl="0" indent="0" algn="l" defTabSz="914400" rtl="0" eaLnBrk="1" fontAlgn="auto" latinLnBrk="0" hangingPunct="1">
              <a:lnSpc>
                <a:spcPct val="100000"/>
              </a:lnSpc>
              <a:spcBef>
                <a:spcPts val="0"/>
              </a:spcBef>
              <a:spcAft>
                <a:spcPts val="0"/>
              </a:spcAft>
              <a:buClrTx/>
              <a:buSzTx/>
              <a:buFontTx/>
              <a:buNone/>
              <a:tabLst/>
              <a:defRPr/>
            </a:pPr>
            <a:r>
              <a:rPr lang="en-US" sz="4000" dirty="0"/>
              <a:t>Visit Planner checks GS availability, Target Visibility Tools do not</a:t>
            </a:r>
          </a:p>
          <a:p>
            <a:endParaRPr lang="en-US" dirty="0"/>
          </a:p>
        </p:txBody>
      </p:sp>
    </p:spTree>
    <p:extLst>
      <p:ext uri="{BB962C8B-B14F-4D97-AF65-F5344CB8AC3E}">
        <p14:creationId xmlns:p14="http://schemas.microsoft.com/office/powerpoint/2010/main" val="2823147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Point out green bars are the constraint windows</a:t>
            </a:r>
          </a:p>
          <a:p>
            <a:r>
              <a:rPr lang="en-US" sz="3200" dirty="0">
                <a:solidFill>
                  <a:schemeClr val="accent5">
                    <a:hueOff val="-8881752"/>
                    <a:lumOff val="-12984"/>
                  </a:schemeClr>
                </a:solidFill>
                <a:latin typeface="Helvetica Neue"/>
                <a:ea typeface="Helvetica Neue"/>
                <a:cs typeface="Helvetica Neue"/>
                <a:sym typeface="Helvetica Neue"/>
              </a:rPr>
              <a:t>Hover cursor over a constraint window to  view schedulable time range in pop up window</a:t>
            </a:r>
            <a:endParaRPr lang="en-US" dirty="0"/>
          </a:p>
          <a:p>
            <a:endParaRPr lang="en-US" dirty="0"/>
          </a:p>
        </p:txBody>
      </p:sp>
    </p:spTree>
    <p:extLst>
      <p:ext uri="{BB962C8B-B14F-4D97-AF65-F5344CB8AC3E}">
        <p14:creationId xmlns:p14="http://schemas.microsoft.com/office/powerpoint/2010/main" val="57333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Example: During the creation many folders and was confused by the labels that were not kept up to date. Best to provide a meaningful/unique name for the label to keep things organized.</a:t>
            </a:r>
          </a:p>
          <a:p>
            <a:endParaRPr lang="en-US" dirty="0"/>
          </a:p>
        </p:txBody>
      </p:sp>
    </p:spTree>
    <p:extLst>
      <p:ext uri="{BB962C8B-B14F-4D97-AF65-F5344CB8AC3E}">
        <p14:creationId xmlns:p14="http://schemas.microsoft.com/office/powerpoint/2010/main" val="222021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kern="1200" dirty="0">
                <a:solidFill>
                  <a:schemeClr val="tx1"/>
                </a:solidFill>
                <a:effectLst/>
                <a:latin typeface="Helvetica Neue"/>
                <a:ea typeface="Helvetica Neue"/>
                <a:cs typeface="Helvetica Neue"/>
                <a:sym typeface="Helvetica Neue"/>
              </a:rPr>
              <a:t>To make a reasonable overall estimate of resources, APT applies different kinds of overheads to different activities.</a:t>
            </a:r>
          </a:p>
          <a:p>
            <a:r>
              <a:rPr lang="en-US" sz="2400" kern="1200" dirty="0">
                <a:solidFill>
                  <a:schemeClr val="tx1"/>
                </a:solidFill>
                <a:effectLst/>
                <a:latin typeface="Helvetica Neue"/>
                <a:ea typeface="Helvetica Neue"/>
                <a:cs typeface="Helvetica Neue"/>
                <a:sym typeface="Helvetica Neue"/>
              </a:rPr>
              <a:t>Overheads for JWST observations occur in</a:t>
            </a:r>
            <a:r>
              <a:rPr lang="en-US" dirty="0">
                <a:effectLst/>
              </a:rPr>
              <a:t> </a:t>
            </a:r>
            <a:r>
              <a:rPr lang="en-US" dirty="0"/>
              <a:t>3 major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342900" indent="-342900">
              <a:buFont typeface="Arial" panose="020B0604020202020204" pitchFamily="34" charset="0"/>
              <a:buChar char="•"/>
            </a:pPr>
            <a:r>
              <a:rPr lang="en-US" dirty="0"/>
              <a:t>Indirect overheads – activities directly associated with an observing program, such as major slews, mechanism motion times, guide star acquisition times, small angle maneuvers (SAMs; i.e., motions between dither points), and target acquisitions </a:t>
            </a:r>
          </a:p>
          <a:p>
            <a:pPr marL="342900" indent="-342900">
              <a:buFont typeface="Arial" panose="020B0604020202020204" pitchFamily="34" charset="0"/>
              <a:buChar char="•"/>
            </a:pPr>
            <a:r>
              <a:rPr lang="en-US" dirty="0"/>
              <a:t>Direct overheads – activities performed for the general support of science observations. This includes calibrations, momentum management, </a:t>
            </a:r>
            <a:r>
              <a:rPr lang="en-US" dirty="0" err="1"/>
              <a:t>wavefront</a:t>
            </a:r>
            <a:r>
              <a:rPr lang="en-US" dirty="0"/>
              <a:t> sensing and control, as well as other observatory maintenance. A pro-rated fraction of indirect overhead time is assigned to each proposal (~16% JWST time)</a:t>
            </a:r>
          </a:p>
          <a:p>
            <a:pPr marL="342900" indent="-342900">
              <a:buFont typeface="Arial" panose="020B0604020202020204" pitchFamily="34" charset="0"/>
              <a:buChar char="•"/>
            </a:pPr>
            <a:r>
              <a:rPr lang="en-US" dirty="0"/>
              <a:t>Instrument overheads – activities directly associated with each instrument, such as filter changes, detector readout, and operations script compilation</a:t>
            </a:r>
          </a:p>
          <a:p>
            <a:endParaRPr lang="en-US" dirty="0"/>
          </a:p>
          <a:p>
            <a:r>
              <a:rPr lang="en-US" dirty="0"/>
              <a:t>Additional Resource: https://</a:t>
            </a:r>
            <a:r>
              <a:rPr lang="en-US" dirty="0" err="1"/>
              <a:t>jwst-docs.stsci.edu</a:t>
            </a:r>
            <a:r>
              <a:rPr lang="en-US" dirty="0"/>
              <a:t>/observatory-functionality/</a:t>
            </a:r>
            <a:r>
              <a:rPr lang="en-US" dirty="0" err="1"/>
              <a:t>jwst</a:t>
            </a:r>
            <a:r>
              <a:rPr lang="en-US" dirty="0"/>
              <a:t>-observing-overheads-and-time-accounting-overview</a:t>
            </a:r>
          </a:p>
        </p:txBody>
      </p:sp>
    </p:spTree>
    <p:extLst>
      <p:ext uri="{BB962C8B-B14F-4D97-AF65-F5344CB8AC3E}">
        <p14:creationId xmlns:p14="http://schemas.microsoft.com/office/powerpoint/2010/main" val="110742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Helvetica Neue"/>
                <a:ea typeface="Helvetica Neue"/>
                <a:cs typeface="Helvetica Neue"/>
                <a:sym typeface="Helvetica Neue"/>
              </a:rPr>
              <a:t>The time assumed for each overhead activity is calculated either deterministically or statistically. </a:t>
            </a:r>
            <a:endParaRPr lang="en-US" dirty="0"/>
          </a:p>
          <a:p>
            <a:pPr marL="342900" indent="-342900">
              <a:buFont typeface="Arial" panose="020B0604020202020204" pitchFamily="34" charset="0"/>
              <a:buChar char="•"/>
            </a:pPr>
            <a:r>
              <a:rPr lang="en-US" dirty="0"/>
              <a:t>Deterministic time estimate – known time of activities that are associated directly with a visit, such as guide star acquisition, target acquisition (when appropriate), any mechanism motions (including filter wheels), and SAMs </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dirty="0"/>
              <a:t>Statistical time estimate – assumed time of activities that depend on the exact sequence of events scheduled for the observatory, such as major slew time from previous target to the first visit of each target</a:t>
            </a:r>
          </a:p>
        </p:txBody>
      </p:sp>
    </p:spTree>
    <p:extLst>
      <p:ext uri="{BB962C8B-B14F-4D97-AF65-F5344CB8AC3E}">
        <p14:creationId xmlns:p14="http://schemas.microsoft.com/office/powerpoint/2010/main" val="1146496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1" i="1" u="none" strike="noStrike" kern="1200" dirty="0">
                <a:solidFill>
                  <a:schemeClr val="tx1"/>
                </a:solidFill>
                <a:effectLst/>
                <a:latin typeface="Helvetica Neue"/>
                <a:ea typeface="Helvetica Neue"/>
                <a:cs typeface="Helvetica Neue"/>
                <a:sym typeface="Helvetica Neue"/>
              </a:rPr>
              <a:t>The graphical timeline is not meant to represent the actual detailed set of events that occur in the onboard execution of the observation.</a:t>
            </a:r>
            <a:r>
              <a:rPr lang="en-US" sz="2400" b="0" i="0" u="none" strike="noStrike" kern="1200" dirty="0">
                <a:solidFill>
                  <a:schemeClr val="tx1"/>
                </a:solidFill>
                <a:effectLst/>
                <a:latin typeface="Helvetica Neue"/>
                <a:ea typeface="Helvetica Neue"/>
                <a:cs typeface="Helvetica Neue"/>
                <a:sym typeface="Helvetica Neue"/>
              </a:rPr>
              <a:t> Rather, it is a tool to provide the user with insight into the major steps that occur and the times accounted to each within the APT timing model.</a:t>
            </a:r>
          </a:p>
          <a:p>
            <a:endParaRPr lang="en-US" sz="2400" b="0" i="0" u="none" strike="noStrike" kern="1200" dirty="0">
              <a:solidFill>
                <a:schemeClr val="tx1"/>
              </a:solidFill>
              <a:effectLst/>
              <a:latin typeface="Helvetica Neue"/>
              <a:ea typeface="Helvetica Neue"/>
              <a:cs typeface="Helvetica Neue"/>
              <a:sym typeface="Helvetica Neue"/>
            </a:endParaRPr>
          </a:p>
          <a:p>
            <a:r>
              <a:rPr lang="en-US" sz="2400" b="0" i="0" u="none" strike="noStrike" kern="1200" dirty="0">
                <a:solidFill>
                  <a:schemeClr val="tx1"/>
                </a:solidFill>
                <a:effectLst/>
                <a:latin typeface="Helvetica Neue"/>
                <a:ea typeface="Helvetica Neue"/>
                <a:cs typeface="Helvetica Neue"/>
                <a:sym typeface="Helvetica Neue"/>
              </a:rPr>
              <a:t>Additional Resources:</a:t>
            </a:r>
          </a:p>
          <a:p>
            <a:r>
              <a:rPr lang="en-US" dirty="0">
                <a:effectLst/>
              </a:rPr>
              <a:t>https://</a:t>
            </a:r>
            <a:r>
              <a:rPr lang="en-US" dirty="0" err="1">
                <a:effectLst/>
              </a:rPr>
              <a:t>jwst-docs.stsci.edu</a:t>
            </a:r>
            <a:r>
              <a:rPr lang="en-US" dirty="0">
                <a:effectLst/>
              </a:rPr>
              <a:t>/</a:t>
            </a:r>
            <a:r>
              <a:rPr lang="en-US" dirty="0" err="1">
                <a:effectLst/>
              </a:rPr>
              <a:t>jwst</a:t>
            </a:r>
            <a:r>
              <a:rPr lang="en-US" dirty="0">
                <a:effectLst/>
              </a:rPr>
              <a:t>-astronomers-proposal-tool-overview/additional-apt-functionality/apt-graphical-timeline</a:t>
            </a:r>
          </a:p>
          <a:p>
            <a:r>
              <a:rPr lang="en-US" dirty="0">
                <a:effectLst/>
              </a:rPr>
              <a:t>https://</a:t>
            </a:r>
            <a:r>
              <a:rPr lang="en-US" dirty="0" err="1">
                <a:effectLst/>
              </a:rPr>
              <a:t>www.youtube.com</a:t>
            </a:r>
            <a:r>
              <a:rPr lang="en-US" dirty="0">
                <a:effectLst/>
              </a:rPr>
              <a:t>/</a:t>
            </a:r>
            <a:r>
              <a:rPr lang="en-US" dirty="0" err="1">
                <a:effectLst/>
              </a:rPr>
              <a:t>watch?v</a:t>
            </a:r>
            <a:r>
              <a:rPr lang="en-US" dirty="0">
                <a:effectLst/>
              </a:rPr>
              <a:t>=G22dSLFTjCY</a:t>
            </a:r>
          </a:p>
        </p:txBody>
      </p:sp>
    </p:spTree>
    <p:extLst>
      <p:ext uri="{BB962C8B-B14F-4D97-AF65-F5344CB8AC3E}">
        <p14:creationId xmlns:p14="http://schemas.microsoft.com/office/powerpoint/2010/main" val="1944286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overestimation of overheads can occur during the designing of an observing program as each new observation is added.  The overcharge can build up and will need to be accounted for at the end of the proposal process.</a:t>
            </a:r>
          </a:p>
          <a:p>
            <a:endParaRPr lang="en-US" dirty="0"/>
          </a:p>
          <a:p>
            <a:r>
              <a:rPr lang="en-US" dirty="0"/>
              <a:t>The Smart Accounting Tool looks at the overall proposal, and makes corrections where it can for these potential overcharges. If it is not up-to-date, you will see an APT Warning.</a:t>
            </a:r>
          </a:p>
        </p:txBody>
      </p:sp>
    </p:spTree>
    <p:extLst>
      <p:ext uri="{BB962C8B-B14F-4D97-AF65-F5344CB8AC3E}">
        <p14:creationId xmlns:p14="http://schemas.microsoft.com/office/powerpoint/2010/main" val="415192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Science justification PDF can be attached on Proposal Information page.</a:t>
            </a:r>
          </a:p>
        </p:txBody>
      </p:sp>
    </p:spTree>
    <p:extLst>
      <p:ext uri="{BB962C8B-B14F-4D97-AF65-F5344CB8AC3E}">
        <p14:creationId xmlns:p14="http://schemas.microsoft.com/office/powerpoint/2010/main" val="147733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 Resources:</a:t>
            </a:r>
          </a:p>
          <a:p>
            <a:r>
              <a:rPr lang="en-US" dirty="0"/>
              <a:t>Articles</a:t>
            </a:r>
          </a:p>
          <a:p>
            <a:r>
              <a:rPr lang="en-US" dirty="0"/>
              <a:t>https://</a:t>
            </a:r>
            <a:r>
              <a:rPr lang="en-US" dirty="0" err="1"/>
              <a:t>jwst-docs.stsci.edu</a:t>
            </a:r>
            <a:r>
              <a:rPr lang="en-US" dirty="0"/>
              <a:t>/</a:t>
            </a:r>
          </a:p>
          <a:p>
            <a:r>
              <a:rPr lang="en-US" dirty="0"/>
              <a:t>https://</a:t>
            </a:r>
            <a:r>
              <a:rPr lang="en-US" dirty="0" err="1"/>
              <a:t>jwst-docs.stsci.edu</a:t>
            </a:r>
            <a:r>
              <a:rPr lang="en-US" dirty="0"/>
              <a:t>/</a:t>
            </a:r>
            <a:r>
              <a:rPr lang="en-US" dirty="0" err="1"/>
              <a:t>jwst</a:t>
            </a:r>
            <a:r>
              <a:rPr lang="en-US" dirty="0"/>
              <a:t>-astronomers-proposal-tool-overview</a:t>
            </a:r>
          </a:p>
          <a:p>
            <a:r>
              <a:rPr lang="en-US" dirty="0"/>
              <a:t>https://</a:t>
            </a:r>
            <a:r>
              <a:rPr lang="en-US" dirty="0" err="1"/>
              <a:t>jwst-docs.stsci.edu</a:t>
            </a:r>
            <a:r>
              <a:rPr lang="en-US" dirty="0"/>
              <a:t>/apt-observation-templates</a:t>
            </a:r>
          </a:p>
          <a:p>
            <a:r>
              <a:rPr lang="en-US" dirty="0"/>
              <a:t>https://</a:t>
            </a:r>
            <a:r>
              <a:rPr lang="en-US" dirty="0" err="1"/>
              <a:t>jwst-docs.stsci.edu</a:t>
            </a:r>
            <a:r>
              <a:rPr lang="en-US" dirty="0"/>
              <a:t>/</a:t>
            </a:r>
            <a:r>
              <a:rPr lang="en-US" dirty="0" err="1"/>
              <a:t>jwst</a:t>
            </a:r>
            <a:r>
              <a:rPr lang="en-US" dirty="0"/>
              <a:t>-example-science-programs</a:t>
            </a:r>
            <a:br>
              <a:rPr lang="en-US" dirty="0"/>
            </a:br>
            <a:r>
              <a:rPr lang="en-US" dirty="0"/>
              <a:t>Video Tutorials</a:t>
            </a:r>
          </a:p>
          <a:p>
            <a:r>
              <a:rPr lang="en-US" dirty="0"/>
              <a:t>https://</a:t>
            </a:r>
            <a:r>
              <a:rPr lang="en-US" dirty="0" err="1"/>
              <a:t>www.youtube.com</a:t>
            </a:r>
            <a:r>
              <a:rPr lang="en-US" dirty="0"/>
              <a:t>/</a:t>
            </a:r>
            <a:r>
              <a:rPr lang="en-US" dirty="0" err="1"/>
              <a:t>jwstobserver</a:t>
            </a:r>
            <a:endParaRPr lang="en-US" dirty="0"/>
          </a:p>
          <a:p>
            <a:r>
              <a:rPr lang="en-US" dirty="0"/>
              <a:t>https://</a:t>
            </a:r>
            <a:r>
              <a:rPr lang="en-US" dirty="0" err="1"/>
              <a:t>www.youtube.com</a:t>
            </a:r>
            <a:r>
              <a:rPr lang="en-US" dirty="0"/>
              <a:t>/</a:t>
            </a:r>
            <a:r>
              <a:rPr lang="en-US" dirty="0" err="1"/>
              <a:t>playlist?list</a:t>
            </a:r>
            <a:r>
              <a:rPr lang="en-US" dirty="0"/>
              <a:t>=PLTOSd8OgUP5qUTHoDsyOmdSNc66cyxi26</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2AFF0A-C8D3-6B43-8816-7DE30C8B371F}" type="slidenum">
              <a:rPr lang="en-US" smtClean="0"/>
              <a:t>31</a:t>
            </a:fld>
            <a:endParaRPr lang="en-US"/>
          </a:p>
        </p:txBody>
      </p:sp>
    </p:spTree>
    <p:extLst>
      <p:ext uri="{BB962C8B-B14F-4D97-AF65-F5344CB8AC3E}">
        <p14:creationId xmlns:p14="http://schemas.microsoft.com/office/powerpoint/2010/main" val="335166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2AFF0A-C8D3-6B43-8816-7DE30C8B371F}" type="slidenum">
              <a:rPr lang="en-US" smtClean="0"/>
              <a:t>32</a:t>
            </a:fld>
            <a:endParaRPr lang="en-US"/>
          </a:p>
        </p:txBody>
      </p:sp>
    </p:spTree>
    <p:extLst>
      <p:ext uri="{BB962C8B-B14F-4D97-AF65-F5344CB8AC3E}">
        <p14:creationId xmlns:p14="http://schemas.microsoft.com/office/powerpoint/2010/main" val="579823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tx1"/>
                </a:solidFill>
                <a:effectLst/>
                <a:latin typeface="Helvetica Neue"/>
                <a:ea typeface="Helvetica Neue"/>
                <a:cs typeface="Helvetica Neue"/>
                <a:sym typeface="Helvetica Neue"/>
              </a:rPr>
              <a:t>Observations </a:t>
            </a:r>
            <a:r>
              <a:rPr lang="en-US" dirty="0"/>
              <a:t>are what the user specifies in APT using observation templates</a:t>
            </a:r>
          </a:p>
          <a:p>
            <a:endParaRPr lang="en-US" sz="2400" b="0" i="0" u="none" strike="noStrike" kern="1200" dirty="0">
              <a:solidFill>
                <a:schemeClr val="tx1"/>
              </a:solidFill>
              <a:effectLst/>
              <a:latin typeface="Helvetica Neue"/>
              <a:ea typeface="Helvetica Neue"/>
              <a:cs typeface="Helvetica Neue"/>
              <a:sym typeface="Helvetica Neue"/>
            </a:endParaRPr>
          </a:p>
          <a:p>
            <a:r>
              <a:rPr lang="en-US" sz="2400" b="0" i="0" u="none" strike="noStrike" kern="1200" dirty="0">
                <a:solidFill>
                  <a:schemeClr val="tx1"/>
                </a:solidFill>
                <a:effectLst/>
                <a:latin typeface="Helvetica Neue"/>
                <a:ea typeface="Helvetica Neue"/>
                <a:cs typeface="Helvetica Neue"/>
                <a:sym typeface="Helvetica Neue"/>
              </a:rPr>
              <a:t>Observations are designed within a single observing mode (template) based on the selected instrument</a:t>
            </a:r>
          </a:p>
          <a:p>
            <a:endParaRPr lang="en-US" sz="2400" b="0" i="0" u="none" strike="noStrike" kern="1200" dirty="0">
              <a:solidFill>
                <a:schemeClr val="tx1"/>
              </a:solidFill>
              <a:effectLst/>
              <a:latin typeface="Helvetica Neue"/>
              <a:ea typeface="Helvetica Neue"/>
              <a:cs typeface="Helvetica Neue"/>
              <a:sym typeface="Helvetica Neue"/>
            </a:endParaRPr>
          </a:p>
          <a:p>
            <a:r>
              <a:rPr lang="en-US" sz="2400" b="0" i="0" u="none" strike="noStrike" kern="1200" dirty="0">
                <a:solidFill>
                  <a:schemeClr val="tx1"/>
                </a:solidFill>
                <a:effectLst/>
                <a:latin typeface="Helvetica Neue"/>
                <a:ea typeface="Helvetica Neue"/>
                <a:cs typeface="Helvetica Neue"/>
                <a:sym typeface="Helvetica Neue"/>
              </a:rPr>
              <a:t>All the parameters for exposures in the observation and scheduling request are displayed</a:t>
            </a:r>
          </a:p>
          <a:p>
            <a:endParaRPr lang="en-US" sz="2400" b="0" i="0" u="none" strike="noStrike" kern="1200" dirty="0">
              <a:solidFill>
                <a:schemeClr val="tx1"/>
              </a:solidFill>
              <a:effectLst/>
              <a:latin typeface="Helvetica Neue"/>
              <a:ea typeface="Helvetica Neue"/>
              <a:cs typeface="Helvetica Neue"/>
              <a:sym typeface="Helvetica Neue"/>
            </a:endParaRPr>
          </a:p>
          <a:p>
            <a:r>
              <a:rPr lang="en-US" sz="2400" b="0" i="0" u="none" strike="noStrike" kern="1200" dirty="0">
                <a:solidFill>
                  <a:schemeClr val="tx1"/>
                </a:solidFill>
                <a:effectLst/>
                <a:latin typeface="Helvetica Neue"/>
                <a:ea typeface="Helvetica Neue"/>
                <a:cs typeface="Helvetica Neue"/>
                <a:sym typeface="Helvetica Neue"/>
              </a:rPr>
              <a:t>Additional Resource: https://</a:t>
            </a:r>
            <a:r>
              <a:rPr lang="en-US" sz="2400" b="0" i="0" u="none" strike="noStrike" kern="1200" dirty="0" err="1">
                <a:solidFill>
                  <a:schemeClr val="tx1"/>
                </a:solidFill>
                <a:effectLst/>
                <a:latin typeface="Helvetica Neue"/>
                <a:ea typeface="Helvetica Neue"/>
                <a:cs typeface="Helvetica Neue"/>
                <a:sym typeface="Helvetica Neue"/>
              </a:rPr>
              <a:t>jwst-docs.stsci.edu</a:t>
            </a:r>
            <a:r>
              <a:rPr lang="en-US" sz="2400" b="0" i="0" u="none" strike="noStrike" kern="1200" dirty="0">
                <a:solidFill>
                  <a:schemeClr val="tx1"/>
                </a:solidFill>
                <a:effectLst/>
                <a:latin typeface="Helvetica Neue"/>
                <a:ea typeface="Helvetica Neue"/>
                <a:cs typeface="Helvetica Neue"/>
                <a:sym typeface="Helvetica Neue"/>
              </a:rPr>
              <a:t>/</a:t>
            </a:r>
            <a:r>
              <a:rPr lang="en-US" sz="2400" b="0" i="0" u="none" strike="noStrike" kern="1200" dirty="0" err="1">
                <a:solidFill>
                  <a:schemeClr val="tx1"/>
                </a:solidFill>
                <a:effectLst/>
                <a:latin typeface="Helvetica Neue"/>
                <a:ea typeface="Helvetica Neue"/>
                <a:cs typeface="Helvetica Neue"/>
                <a:sym typeface="Helvetica Neue"/>
              </a:rPr>
              <a:t>jwst</a:t>
            </a:r>
            <a:r>
              <a:rPr lang="en-US" sz="2400" b="0" i="0" u="none" strike="noStrike" kern="1200" dirty="0">
                <a:solidFill>
                  <a:schemeClr val="tx1"/>
                </a:solidFill>
                <a:effectLst/>
                <a:latin typeface="Helvetica Neue"/>
                <a:ea typeface="Helvetica Neue"/>
                <a:cs typeface="Helvetica Neue"/>
                <a:sym typeface="Helvetica Neue"/>
              </a:rPr>
              <a:t>-astronomers-proposal-tool-overview/apt-workflow-articles/apt-observations</a:t>
            </a:r>
          </a:p>
        </p:txBody>
      </p:sp>
    </p:spTree>
    <p:extLst>
      <p:ext uri="{BB962C8B-B14F-4D97-AF65-F5344CB8AC3E}">
        <p14:creationId xmlns:p14="http://schemas.microsoft.com/office/powerpoint/2010/main" val="76257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rPr>
              <a:t>The allowed distance assumed for offsets within a given visit is a function of the galactic latitude of your target position, because the number of potential guide stars drops off toward higher galactic latitudes.  Alternatively, one can say that larger areas are serviceable by a single guide star at lower Galactic latitudes where more stars are available.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science visits will be added in with observatory activities, calibration activities and other science visits as needed to make the observatory work well, multi-visit observations are not guaranteed to execute in a continuous manner unless a timing special requirement is placed on the observation.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tx1"/>
                </a:solidFill>
                <a:effectLst/>
                <a:latin typeface="Helvetica Neue"/>
                <a:ea typeface="Helvetica Neue"/>
                <a:cs typeface="Helvetica Neue"/>
                <a:sym typeface="Helvetica Neue"/>
              </a:rPr>
              <a:t>When mosaicking, if the motion from one tile to another is too large, APT will break the observation into multiple visits.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tx1"/>
                </a:solidFill>
                <a:effectLst/>
                <a:latin typeface="Helvetica Neue"/>
                <a:ea typeface="Helvetica Neue"/>
                <a:cs typeface="Helvetica Neue"/>
                <a:sym typeface="Helvetica Neue"/>
              </a:rPr>
              <a:t>Additional Resource: https://</a:t>
            </a:r>
            <a:r>
              <a:rPr lang="en-US" sz="2400" b="0" i="0" u="none" strike="noStrike" kern="1200" dirty="0" err="1">
                <a:solidFill>
                  <a:schemeClr val="tx1"/>
                </a:solidFill>
                <a:effectLst/>
                <a:latin typeface="Helvetica Neue"/>
                <a:ea typeface="Helvetica Neue"/>
                <a:cs typeface="Helvetica Neue"/>
                <a:sym typeface="Helvetica Neue"/>
              </a:rPr>
              <a:t>jwst-docs.stsci.edu</a:t>
            </a:r>
            <a:r>
              <a:rPr lang="en-US" sz="2400" b="0" i="0" u="none" strike="noStrike" kern="1200" dirty="0">
                <a:solidFill>
                  <a:schemeClr val="tx1"/>
                </a:solidFill>
                <a:effectLst/>
                <a:latin typeface="Helvetica Neue"/>
                <a:ea typeface="Helvetica Neue"/>
                <a:cs typeface="Helvetica Neue"/>
                <a:sym typeface="Helvetica Neue"/>
              </a:rPr>
              <a:t>/</a:t>
            </a:r>
            <a:r>
              <a:rPr lang="en-US" sz="2400" b="0" i="0" u="none" strike="noStrike" kern="1200" dirty="0" err="1">
                <a:solidFill>
                  <a:schemeClr val="tx1"/>
                </a:solidFill>
                <a:effectLst/>
                <a:latin typeface="Helvetica Neue"/>
                <a:ea typeface="Helvetica Neue"/>
                <a:cs typeface="Helvetica Neue"/>
                <a:sym typeface="Helvetica Neue"/>
              </a:rPr>
              <a:t>jwst</a:t>
            </a:r>
            <a:r>
              <a:rPr lang="en-US" sz="2400" b="0" i="0" u="none" strike="noStrike" kern="1200" dirty="0">
                <a:solidFill>
                  <a:schemeClr val="tx1"/>
                </a:solidFill>
                <a:effectLst/>
                <a:latin typeface="Helvetica Neue"/>
                <a:ea typeface="Helvetica Neue"/>
                <a:cs typeface="Helvetica Neue"/>
                <a:sym typeface="Helvetica Neue"/>
              </a:rPr>
              <a:t>-astronomers-proposal-tool-overview/additional-apt-functionality/apt-visit-splitting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u="none" strike="noStrike" kern="1200" dirty="0">
              <a:solidFill>
                <a:schemeClr val="tx1"/>
              </a:solidFill>
              <a:effectLst/>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9075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dirty="0" err="1"/>
              <a:t>Coronagraphy</a:t>
            </a:r>
            <a:r>
              <a:rPr lang="en-US" sz="2400" dirty="0"/>
              <a:t> requires a number of parameters not needed by other modes, so this only shows up when </a:t>
            </a:r>
            <a:r>
              <a:rPr lang="en-US" sz="2400" dirty="0" err="1"/>
              <a:t>coronagraphy</a:t>
            </a:r>
            <a:r>
              <a:rPr lang="en-US" sz="2400" dirty="0"/>
              <a:t> templates are selected.</a:t>
            </a:r>
          </a:p>
          <a:p>
            <a:endParaRPr lang="en-US" dirty="0"/>
          </a:p>
        </p:txBody>
      </p:sp>
    </p:spTree>
    <p:extLst>
      <p:ext uri="{BB962C8B-B14F-4D97-AF65-F5344CB8AC3E}">
        <p14:creationId xmlns:p14="http://schemas.microsoft.com/office/powerpoint/2010/main" val="362401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kern="1200" dirty="0">
                <a:solidFill>
                  <a:schemeClr val="tx1"/>
                </a:solidFill>
                <a:effectLst/>
                <a:latin typeface="Helvetica Neue"/>
                <a:ea typeface="Helvetica Neue"/>
                <a:cs typeface="Helvetica Neue"/>
                <a:sym typeface="Helvetica Neue"/>
              </a:rPr>
              <a:t>Based on the observing template and the requirements of the science program, TA may or may not be needed</a:t>
            </a:r>
          </a:p>
          <a:p>
            <a:endParaRPr lang="en-US" sz="2400" b="0" i="0" u="none" strike="noStrike" kern="1200" dirty="0">
              <a:solidFill>
                <a:schemeClr val="tx1"/>
              </a:solidFill>
              <a:effectLst/>
              <a:latin typeface="Helvetica Neue"/>
              <a:ea typeface="Helvetica Neue"/>
              <a:cs typeface="Helvetica Neue"/>
              <a:sym typeface="Helvetica Neue"/>
            </a:endParaRPr>
          </a:p>
          <a:p>
            <a:r>
              <a:rPr lang="en-US" sz="2400" b="0" i="0" u="none" strike="noStrike" kern="1200" dirty="0">
                <a:solidFill>
                  <a:schemeClr val="tx1"/>
                </a:solidFill>
                <a:effectLst/>
                <a:latin typeface="Helvetica Neue"/>
                <a:ea typeface="Helvetica Neue"/>
                <a:cs typeface="Helvetica Neue"/>
                <a:sym typeface="Helvetica Neue"/>
              </a:rPr>
              <a:t>The APT GUI contains a box to enter a tracking number ([ETC workbook ID].[calculation number]) to provide tracking information, and shows a yellow caution if no entry is present. ETC and APT don’t talk to one another, so be sure to fill this in, in case you need to reference your ETC calculation later.</a:t>
            </a:r>
          </a:p>
          <a:p>
            <a:endParaRPr lang="en-US" sz="2400" b="0" i="0" u="none" strike="noStrike" kern="1200" dirty="0">
              <a:solidFill>
                <a:schemeClr val="tx1"/>
              </a:solidFill>
              <a:effectLst/>
              <a:latin typeface="Helvetica Neue"/>
              <a:ea typeface="Helvetica Neue"/>
              <a:cs typeface="Helvetica Neue"/>
              <a:sym typeface="Helvetica Neue"/>
            </a:endParaRPr>
          </a:p>
          <a:p>
            <a:r>
              <a:rPr lang="en-US" sz="2400" b="0" i="0" u="none" strike="noStrike" kern="1200" dirty="0">
                <a:solidFill>
                  <a:schemeClr val="tx1"/>
                </a:solidFill>
                <a:effectLst/>
                <a:latin typeface="Helvetica Neue"/>
                <a:ea typeface="Helvetica Neue"/>
                <a:cs typeface="Helvetica Neue"/>
                <a:sym typeface="Helvetica Neue"/>
              </a:rPr>
              <a:t>The hand—on exercises will cover more specific TA options for each mode.</a:t>
            </a:r>
          </a:p>
          <a:p>
            <a:endParaRPr lang="en-US" dirty="0"/>
          </a:p>
          <a:p>
            <a:r>
              <a:rPr lang="en-US" dirty="0"/>
              <a:t>Additional Resources:</a:t>
            </a:r>
          </a:p>
          <a:p>
            <a:r>
              <a:rPr lang="en-US" dirty="0"/>
              <a:t>https://</a:t>
            </a:r>
            <a:r>
              <a:rPr lang="en-US" dirty="0" err="1"/>
              <a:t>jwst-docs.stsci.edu</a:t>
            </a:r>
            <a:r>
              <a:rPr lang="en-US" dirty="0"/>
              <a:t>/</a:t>
            </a:r>
            <a:r>
              <a:rPr lang="en-US" dirty="0" err="1"/>
              <a:t>jwst</a:t>
            </a:r>
            <a:r>
              <a:rPr lang="en-US" dirty="0"/>
              <a:t>-astronomers-proposal-tool-overview/apt-workflow-articles/apt-target-acquisition</a:t>
            </a:r>
          </a:p>
          <a:p>
            <a:r>
              <a:rPr lang="en-US" dirty="0"/>
              <a:t>https://</a:t>
            </a:r>
            <a:r>
              <a:rPr lang="en-US" dirty="0" err="1"/>
              <a:t>jwst-docs.stsci.edu</a:t>
            </a:r>
            <a:r>
              <a:rPr lang="en-US" dirty="0"/>
              <a:t>/</a:t>
            </a:r>
            <a:r>
              <a:rPr lang="en-US" dirty="0" err="1"/>
              <a:t>jwst</a:t>
            </a:r>
            <a:r>
              <a:rPr lang="en-US" dirty="0"/>
              <a:t>-</a:t>
            </a:r>
            <a:r>
              <a:rPr lang="en-US" dirty="0" err="1"/>
              <a:t>etc</a:t>
            </a:r>
            <a:r>
              <a:rPr lang="en-US" dirty="0"/>
              <a:t>-to-apt-interface-support-information/</a:t>
            </a:r>
            <a:r>
              <a:rPr lang="en-US" dirty="0" err="1"/>
              <a:t>jwst</a:t>
            </a:r>
            <a:r>
              <a:rPr lang="en-US" dirty="0"/>
              <a:t>-apt-</a:t>
            </a:r>
            <a:r>
              <a:rPr lang="en-US" dirty="0" err="1"/>
              <a:t>etc</a:t>
            </a:r>
            <a:r>
              <a:rPr lang="en-US" dirty="0"/>
              <a:t>-connectivity</a:t>
            </a:r>
          </a:p>
        </p:txBody>
      </p:sp>
    </p:spTree>
    <p:extLst>
      <p:ext uri="{BB962C8B-B14F-4D97-AF65-F5344CB8AC3E}">
        <p14:creationId xmlns:p14="http://schemas.microsoft.com/office/powerpoint/2010/main" val="87645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APT will show you if a TA is necessary. First case, no TA needed. Second case, TA is needed.</a:t>
            </a:r>
          </a:p>
        </p:txBody>
      </p:sp>
    </p:spTree>
    <p:extLst>
      <p:ext uri="{BB962C8B-B14F-4D97-AF65-F5344CB8AC3E}">
        <p14:creationId xmlns:p14="http://schemas.microsoft.com/office/powerpoint/2010/main" val="1452136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Implicit requirements are </a:t>
            </a:r>
            <a:r>
              <a:rPr lang="en-US" dirty="0" err="1"/>
              <a:t>uneditable</a:t>
            </a:r>
            <a:r>
              <a:rPr lang="en-US" dirty="0"/>
              <a:t>.</a:t>
            </a:r>
          </a:p>
        </p:txBody>
      </p:sp>
    </p:spTree>
    <p:extLst>
      <p:ext uri="{BB962C8B-B14F-4D97-AF65-F5344CB8AC3E}">
        <p14:creationId xmlns:p14="http://schemas.microsoft.com/office/powerpoint/2010/main" val="164513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words, just highlight that APT and </a:t>
            </a:r>
            <a:r>
              <a:rPr lang="en-US" dirty="0" err="1"/>
              <a:t>Aladin</a:t>
            </a:r>
            <a:r>
              <a:rPr lang="en-US" dirty="0"/>
              <a:t> are showing V3PA, but that users can specify the desired position of a given field of view on the sky specifically using the APA option. </a:t>
            </a:r>
            <a:r>
              <a:rPr lang="en-US" b="1" dirty="0"/>
              <a:t>This will be covered more in-depth during the APT hands-on.</a:t>
            </a:r>
          </a:p>
          <a:p>
            <a:endParaRPr lang="en-US" dirty="0"/>
          </a:p>
          <a:p>
            <a:r>
              <a:rPr lang="en-US" dirty="0"/>
              <a:t>In looking at the information in the table, also just point out that only </a:t>
            </a:r>
            <a:r>
              <a:rPr lang="en-US" dirty="0" err="1"/>
              <a:t>NIRSpec</a:t>
            </a:r>
            <a:r>
              <a:rPr lang="en-US" dirty="0"/>
              <a:t> and MIRI reference axes are noticeably offset from V3.</a:t>
            </a:r>
          </a:p>
          <a:p>
            <a:endParaRPr lang="en-US" dirty="0"/>
          </a:p>
          <a:p>
            <a:r>
              <a:rPr lang="en-US" dirty="0"/>
              <a:t>Additional Resource: https://</a:t>
            </a:r>
            <a:r>
              <a:rPr lang="en-US" dirty="0" err="1"/>
              <a:t>jwst-docs.stsci.edu</a:t>
            </a:r>
            <a:r>
              <a:rPr lang="en-US" dirty="0"/>
              <a:t>/observatory-functionality/</a:t>
            </a:r>
            <a:r>
              <a:rPr lang="en-US" dirty="0" err="1"/>
              <a:t>jwst</a:t>
            </a:r>
            <a:r>
              <a:rPr lang="en-US" dirty="0"/>
              <a:t>-position-angles-ranges-and-offsets</a:t>
            </a:r>
          </a:p>
          <a:p>
            <a:endParaRPr lang="en-US" dirty="0"/>
          </a:p>
        </p:txBody>
      </p:sp>
    </p:spTree>
    <p:extLst>
      <p:ext uri="{BB962C8B-B14F-4D97-AF65-F5344CB8AC3E}">
        <p14:creationId xmlns:p14="http://schemas.microsoft.com/office/powerpoint/2010/main" val="109073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 Resources:</a:t>
            </a:r>
          </a:p>
          <a:p>
            <a:r>
              <a:rPr lang="en-US" dirty="0"/>
              <a:t>https://</a:t>
            </a:r>
            <a:r>
              <a:rPr lang="en-US" dirty="0" err="1"/>
              <a:t>jwst-docs.stsci.edu</a:t>
            </a:r>
            <a:r>
              <a:rPr lang="en-US" dirty="0"/>
              <a:t>/</a:t>
            </a:r>
            <a:r>
              <a:rPr lang="en-US" dirty="0" err="1"/>
              <a:t>jwst</a:t>
            </a:r>
            <a:r>
              <a:rPr lang="en-US" dirty="0"/>
              <a:t>-astronomers-proposal-tool-overview/apt-workflow-articles/apt-visit-planner</a:t>
            </a:r>
          </a:p>
          <a:p>
            <a:r>
              <a:rPr lang="en-US" dirty="0"/>
              <a:t>https://</a:t>
            </a:r>
            <a:r>
              <a:rPr lang="en-US" dirty="0" err="1"/>
              <a:t>www.youtube.com</a:t>
            </a:r>
            <a:r>
              <a:rPr lang="en-US" dirty="0"/>
              <a:t>/</a:t>
            </a:r>
            <a:r>
              <a:rPr lang="en-US" dirty="0" err="1"/>
              <a:t>watch?v</a:t>
            </a:r>
            <a:r>
              <a:rPr lang="en-US" dirty="0"/>
              <a:t>=nMWW5m7VgiI&amp;feature=</a:t>
            </a:r>
            <a:r>
              <a:rPr lang="en-US" dirty="0" err="1"/>
              <a:t>youtu.be</a:t>
            </a:r>
            <a:endParaRPr lang="en-US" dirty="0"/>
          </a:p>
          <a:p>
            <a:endParaRPr lang="en-US" dirty="0"/>
          </a:p>
        </p:txBody>
      </p:sp>
    </p:spTree>
    <p:extLst>
      <p:ext uri="{BB962C8B-B14F-4D97-AF65-F5344CB8AC3E}">
        <p14:creationId xmlns:p14="http://schemas.microsoft.com/office/powerpoint/2010/main" val="2819212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cxnSp>
        <p:nvCxnSpPr>
          <p:cNvPr id="7" name="Straight Connector 6"/>
          <p:cNvCxnSpPr/>
          <p:nvPr userDrawn="1"/>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JWST Content Slide">
    <p:spTree>
      <p:nvGrpSpPr>
        <p:cNvPr id="1" name=""/>
        <p:cNvGrpSpPr/>
        <p:nvPr/>
      </p:nvGrpSpPr>
      <p:grpSpPr>
        <a:xfrm>
          <a:off x="0" y="0"/>
          <a:ext cx="0" cy="0"/>
          <a:chOff x="0" y="0"/>
          <a:chExt cx="0" cy="0"/>
        </a:xfrm>
      </p:grpSpPr>
      <p:cxnSp>
        <p:nvCxnSpPr>
          <p:cNvPr id="9" name="Straight Connector 8"/>
          <p:cNvCxnSpPr/>
          <p:nvPr userDrawn="1"/>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dirty="0"/>
              <a:t>Click to edit Master title style</a:t>
            </a:r>
          </a:p>
        </p:txBody>
      </p:sp>
      <p:pic>
        <p:nvPicPr>
          <p:cNvPr id="21" name="Content Placeholder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7"/>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53" r:id="rId5"/>
  </p:sldLayoutIdLst>
  <p:transition spd="med"/>
  <p:hf hdr="0" ftr="0" dt="0"/>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youtube.com/watch?v=RL3jQ293ptU&amp;list=PLTOSd8OgUP5qUTHoDsyOmdSNc66cyxi26&amp;index=3&amp;t=0s" TargetMode="External"/><Relationship Id="rId4" Type="http://schemas.openxmlformats.org/officeDocument/2006/relationships/hyperlink" Target="https://jwst-docs.stsci.edu/x/cjha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jwst-docs.stsci.edu/x/fURa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jwst-docs.stsci.edu/x/dThaB"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youtube.com/watch?v=nMWW5m7VgiI&amp;feature=youtu.b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jwst-docs.stsci.edu/x/10RaB"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jwst-docs.stsci.edu/x/KkVaB"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youtube.com/watch?v=G22dSLFTjC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hyperlink" Target="https://jwst-docs.stsci.edu/x/gDha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playlist?list=PLTOSd8OgUP5qUTHoDsyOmdSNc66cyxi26" TargetMode="External"/><Relationship Id="rId3" Type="http://schemas.openxmlformats.org/officeDocument/2006/relationships/hyperlink" Target="https://jwst-docs.stsci.edu/x/9jVaB" TargetMode="External"/><Relationship Id="rId7" Type="http://schemas.openxmlformats.org/officeDocument/2006/relationships/hyperlink" Target="https://www.youtube.com/jwstobserve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jwst-docs.stsci.edu/x/KjdaB" TargetMode="External"/><Relationship Id="rId5" Type="http://schemas.openxmlformats.org/officeDocument/2006/relationships/hyperlink" Target="https://jwst-docs.stsci.edu/x/5DhaB" TargetMode="External"/><Relationship Id="rId4" Type="http://schemas.openxmlformats.org/officeDocument/2006/relationships/hyperlink" Target="https://jwst-docs.stsci.edu/x/RzhaB" TargetMode="Externa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jwst-docs.stsci.edu/x/azhaB"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abs/1707.02202"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jwst.etc.stsci.edu/"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jwst-docs.stsci.edu/x/ozhaB"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cloudproject.hosted.panopto.com/Panopto/Pages/Viewer.aspx?id=6138a2e0-70d0-43af-b4d1-ab0a001947b6" TargetMode="External"/><Relationship Id="rId2" Type="http://schemas.openxmlformats.org/officeDocument/2006/relationships/hyperlink" Target="https://stsci.service-now.com/jwst?id=kb_category&amp;kb_category=5d8affc2db36764042685434ce961998" TargetMode="External"/><Relationship Id="rId1" Type="http://schemas.openxmlformats.org/officeDocument/2006/relationships/slideLayout" Target="../slideLayouts/slideLayout3.xml"/><Relationship Id="rId4" Type="http://schemas.openxmlformats.org/officeDocument/2006/relationships/hyperlink" Target="https://cloudproject.hosted.panopto.com/Panopto/Pages/Viewer.aspx?id=bbdbdf4e-ebb9-4b2c-a658-a99300d07b4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hyperlink" Target="https://jwst-docs.stsci.edu/x/5Dha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jwst-docs.stsci.edu/jwst-exposure-time-calculator-overview" TargetMode="External"/><Relationship Id="rId5" Type="http://schemas.openxmlformats.org/officeDocument/2006/relationships/hyperlink" Target="https://jwst-docs.stsci.edu/x/5jhaB" TargetMode="External"/><Relationship Id="rId4" Type="http://schemas.openxmlformats.org/officeDocument/2006/relationships/hyperlink" Target="https://jwst-docs.stsci.edu/x/dDh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txBox="1">
            <a:spLocks noGrp="1"/>
          </p:cNvSpPr>
          <p:nvPr>
            <p:ph type="title"/>
          </p:nvPr>
        </p:nvSpPr>
        <p:spPr>
          <a:prstGeom prst="rect">
            <a:avLst/>
          </a:prstGeom>
        </p:spPr>
        <p:txBody>
          <a:bodyPr>
            <a:noAutofit/>
          </a:bodyPr>
          <a:lstStyle/>
          <a:p>
            <a:r>
              <a:rPr lang="en-US" sz="8800" dirty="0"/>
              <a:t>Available Proposal Tools: APT</a:t>
            </a:r>
            <a:endParaRPr sz="8800" dirty="0"/>
          </a:p>
        </p:txBody>
      </p:sp>
      <p:sp>
        <p:nvSpPr>
          <p:cNvPr id="3" name="Text Placeholder 2"/>
          <p:cNvSpPr>
            <a:spLocks noGrp="1"/>
          </p:cNvSpPr>
          <p:nvPr>
            <p:ph type="body" sz="quarter" idx="1"/>
          </p:nvPr>
        </p:nvSpPr>
        <p:spPr/>
        <p:txBody>
          <a:bodyPr>
            <a:normAutofit/>
          </a:bodyPr>
          <a:lstStyle/>
          <a:p>
            <a:r>
              <a:rPr lang="en-US" sz="3600"/>
              <a:t>Themiya Nanayakkara</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
        <p:nvSpPr>
          <p:cNvPr id="5" name="Slide Number Placeholder 4"/>
          <p:cNvSpPr>
            <a:spLocks noGrp="1"/>
          </p:cNvSpPr>
          <p:nvPr>
            <p:ph type="sldNum" sz="quarter" idx="2"/>
          </p:nvPr>
        </p:nvSpPr>
        <p:spPr/>
        <p:txBody>
          <a:bodyPr/>
          <a:lstStyle/>
          <a:p>
            <a:fld id="{86CB4B4D-7CA3-9044-876B-883B54F8677D}" type="slidenum">
              <a:rPr lang="uk-UA" smtClean="0"/>
              <a:t>1</a:t>
            </a:fld>
            <a:endParaRPr lang="uk-UA"/>
          </a:p>
        </p:txBody>
      </p:sp>
    </p:spTree>
    <p:extLst>
      <p:ext uri="{BB962C8B-B14F-4D97-AF65-F5344CB8AC3E}">
        <p14:creationId xmlns:p14="http://schemas.microsoft.com/office/powerpoint/2010/main" val="390289299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73" name="Title"/>
          <p:cNvSpPr>
            <a:spLocks noGrp="1"/>
          </p:cNvSpPr>
          <p:nvPr>
            <p:ph type="title"/>
          </p:nvPr>
        </p:nvSpPr>
        <p:spPr>
          <a:prstGeom prst="rect">
            <a:avLst/>
          </a:prstGeom>
        </p:spPr>
        <p:txBody>
          <a:bodyPr/>
          <a:lstStyle/>
          <a:p>
            <a:r>
              <a:rPr lang="en-US" dirty="0"/>
              <a:t>APT Observation Templates - TA</a:t>
            </a:r>
            <a:endParaRPr dirty="0"/>
          </a:p>
        </p:txBody>
      </p:sp>
      <p:grpSp>
        <p:nvGrpSpPr>
          <p:cNvPr id="6" name="Group 5">
            <a:extLst>
              <a:ext uri="{FF2B5EF4-FFF2-40B4-BE49-F238E27FC236}">
                <a16:creationId xmlns:a16="http://schemas.microsoft.com/office/drawing/2014/main" id="{AD539D14-879D-6140-98E4-BF32EEA9DEBA}"/>
              </a:ext>
            </a:extLst>
          </p:cNvPr>
          <p:cNvGrpSpPr/>
          <p:nvPr/>
        </p:nvGrpSpPr>
        <p:grpSpPr>
          <a:xfrm>
            <a:off x="3682998" y="2032000"/>
            <a:ext cx="15494002" cy="10439400"/>
            <a:chOff x="457198" y="1351942"/>
            <a:chExt cx="6359238" cy="4572000"/>
          </a:xfrm>
        </p:grpSpPr>
        <p:pic>
          <p:nvPicPr>
            <p:cNvPr id="7" name="Picture 6">
              <a:extLst>
                <a:ext uri="{FF2B5EF4-FFF2-40B4-BE49-F238E27FC236}">
                  <a16:creationId xmlns:a16="http://schemas.microsoft.com/office/drawing/2014/main" id="{2A4B38FC-F511-4E47-A403-2B177A8DA3DD}"/>
                </a:ext>
              </a:extLst>
            </p:cNvPr>
            <p:cNvPicPr>
              <a:picLocks noChangeAspect="1"/>
            </p:cNvPicPr>
            <p:nvPr/>
          </p:nvPicPr>
          <p:blipFill rotWithShape="1">
            <a:blip r:embed="rId3"/>
            <a:srcRect l="5129" t="13640" r="20526" b="16839"/>
            <a:stretch/>
          </p:blipFill>
          <p:spPr>
            <a:xfrm>
              <a:off x="457198" y="1351942"/>
              <a:ext cx="6359238" cy="4572000"/>
            </a:xfrm>
            <a:prstGeom prst="rect">
              <a:avLst/>
            </a:prstGeom>
            <a:ln>
              <a:solidFill>
                <a:srgbClr val="002060"/>
              </a:solidFill>
            </a:ln>
          </p:spPr>
        </p:pic>
        <p:sp>
          <p:nvSpPr>
            <p:cNvPr id="8" name="Rounded Rectangle 7">
              <a:extLst>
                <a:ext uri="{FF2B5EF4-FFF2-40B4-BE49-F238E27FC236}">
                  <a16:creationId xmlns:a16="http://schemas.microsoft.com/office/drawing/2014/main" id="{B28DD737-500D-2644-8277-D66C6318F0CE}"/>
                </a:ext>
              </a:extLst>
            </p:cNvPr>
            <p:cNvSpPr/>
            <p:nvPr/>
          </p:nvSpPr>
          <p:spPr>
            <a:xfrm>
              <a:off x="1152143" y="1662547"/>
              <a:ext cx="4572795" cy="206010"/>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grpSp>
        <p:nvGrpSpPr>
          <p:cNvPr id="9" name="Group 8">
            <a:extLst>
              <a:ext uri="{FF2B5EF4-FFF2-40B4-BE49-F238E27FC236}">
                <a16:creationId xmlns:a16="http://schemas.microsoft.com/office/drawing/2014/main" id="{92AE7A4E-0F1A-294F-8258-D288A2C8D7B2}"/>
              </a:ext>
            </a:extLst>
          </p:cNvPr>
          <p:cNvGrpSpPr/>
          <p:nvPr/>
        </p:nvGrpSpPr>
        <p:grpSpPr>
          <a:xfrm>
            <a:off x="3377214" y="2032000"/>
            <a:ext cx="16917385" cy="10439400"/>
            <a:chOff x="5116761" y="2105866"/>
            <a:chExt cx="6784294" cy="4166918"/>
          </a:xfrm>
        </p:grpSpPr>
        <p:pic>
          <p:nvPicPr>
            <p:cNvPr id="10" name="Picture 9">
              <a:extLst>
                <a:ext uri="{FF2B5EF4-FFF2-40B4-BE49-F238E27FC236}">
                  <a16:creationId xmlns:a16="http://schemas.microsoft.com/office/drawing/2014/main" id="{B1C31636-332F-7144-ACF7-354FD3F4B99F}"/>
                </a:ext>
              </a:extLst>
            </p:cNvPr>
            <p:cNvPicPr>
              <a:picLocks noChangeAspect="1"/>
            </p:cNvPicPr>
            <p:nvPr/>
          </p:nvPicPr>
          <p:blipFill rotWithShape="1">
            <a:blip r:embed="rId4"/>
            <a:srcRect l="994" t="10101" r="28437" b="10303"/>
            <a:stretch/>
          </p:blipFill>
          <p:spPr>
            <a:xfrm>
              <a:off x="5116762" y="2105866"/>
              <a:ext cx="6784293" cy="4166918"/>
            </a:xfrm>
            <a:prstGeom prst="rect">
              <a:avLst/>
            </a:prstGeom>
            <a:ln>
              <a:solidFill>
                <a:srgbClr val="002060"/>
              </a:solidFill>
            </a:ln>
          </p:spPr>
        </p:pic>
        <p:sp>
          <p:nvSpPr>
            <p:cNvPr id="11" name="Rectangle 10">
              <a:extLst>
                <a:ext uri="{FF2B5EF4-FFF2-40B4-BE49-F238E27FC236}">
                  <a16:creationId xmlns:a16="http://schemas.microsoft.com/office/drawing/2014/main" id="{C4383E7B-2321-7A4B-8796-15688DF04592}"/>
                </a:ext>
              </a:extLst>
            </p:cNvPr>
            <p:cNvSpPr/>
            <p:nvPr/>
          </p:nvSpPr>
          <p:spPr>
            <a:xfrm>
              <a:off x="5116761" y="3967726"/>
              <a:ext cx="6784293" cy="1310855"/>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D4B75116-1857-024C-8FA8-340863014784}"/>
                </a:ext>
              </a:extLst>
            </p:cNvPr>
            <p:cNvSpPr/>
            <p:nvPr/>
          </p:nvSpPr>
          <p:spPr>
            <a:xfrm>
              <a:off x="5705267" y="2123208"/>
              <a:ext cx="2354164" cy="225190"/>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
        <p:nvSpPr>
          <p:cNvPr id="2" name="TextBox 1">
            <a:extLst>
              <a:ext uri="{FF2B5EF4-FFF2-40B4-BE49-F238E27FC236}">
                <a16:creationId xmlns:a16="http://schemas.microsoft.com/office/drawing/2014/main" id="{2E73FFC1-A816-4A49-8F24-3888FEB62E7B}"/>
              </a:ext>
            </a:extLst>
          </p:cNvPr>
          <p:cNvSpPr txBox="1"/>
          <p:nvPr/>
        </p:nvSpPr>
        <p:spPr>
          <a:xfrm>
            <a:off x="20803586" y="6397620"/>
            <a:ext cx="2260600" cy="170816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1000"/>
              </a:spcBef>
              <a:spcAft>
                <a:spcPts val="0"/>
              </a:spcAft>
              <a:buClrTx/>
              <a:buSzTx/>
              <a:buFontTx/>
              <a:buNone/>
              <a:tabLst/>
            </a:pP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No TA needed</a:t>
            </a:r>
          </a:p>
        </p:txBody>
      </p:sp>
      <p:sp>
        <p:nvSpPr>
          <p:cNvPr id="18" name="TextBox 17">
            <a:extLst>
              <a:ext uri="{FF2B5EF4-FFF2-40B4-BE49-F238E27FC236}">
                <a16:creationId xmlns:a16="http://schemas.microsoft.com/office/drawing/2014/main" id="{8DF32BA0-6C11-4B4B-98F1-B74B937F0726}"/>
              </a:ext>
            </a:extLst>
          </p:cNvPr>
          <p:cNvSpPr txBox="1"/>
          <p:nvPr/>
        </p:nvSpPr>
        <p:spPr>
          <a:xfrm>
            <a:off x="20803584" y="6397620"/>
            <a:ext cx="2260600" cy="170816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1000"/>
              </a:spcBef>
              <a:spcAft>
                <a:spcPts val="0"/>
              </a:spcAft>
              <a:buClrTx/>
              <a:buSzTx/>
              <a:buFontTx/>
              <a:buNone/>
              <a:tabLst/>
            </a:pP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TA needed</a:t>
            </a:r>
          </a:p>
        </p:txBody>
      </p:sp>
    </p:spTree>
    <p:extLst>
      <p:ext uri="{BB962C8B-B14F-4D97-AF65-F5344CB8AC3E}">
        <p14:creationId xmlns:p14="http://schemas.microsoft.com/office/powerpoint/2010/main" val="16360403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p:cNvSpPr>
            <a:spLocks noGrp="1"/>
          </p:cNvSpPr>
          <p:nvPr>
            <p:ph type="title"/>
          </p:nvPr>
        </p:nvSpPr>
        <p:spPr>
          <a:prstGeom prst="rect">
            <a:avLst/>
          </a:prstGeom>
        </p:spPr>
        <p:txBody>
          <a:bodyPr>
            <a:normAutofit/>
          </a:bodyPr>
          <a:lstStyle/>
          <a:p>
            <a:pPr>
              <a:defRPr>
                <a:solidFill>
                  <a:schemeClr val="accent2">
                    <a:hueOff val="117482"/>
                    <a:satOff val="19585"/>
                    <a:lumOff val="29146"/>
                  </a:schemeClr>
                </a:solidFill>
              </a:defRPr>
            </a:pPr>
            <a:r>
              <a:rPr lang="en-US" dirty="0"/>
              <a:t>APT Special Requirements</a:t>
            </a:r>
            <a:endParaRPr dirty="0"/>
          </a:p>
        </p:txBody>
      </p:sp>
      <p:sp>
        <p:nvSpPr>
          <p:cNvPr id="2" name="Slide Number Placeholder 1">
            <a:extLst>
              <a:ext uri="{FF2B5EF4-FFF2-40B4-BE49-F238E27FC236}">
                <a16:creationId xmlns:a16="http://schemas.microsoft.com/office/drawing/2014/main" id="{DD856EAA-85CA-0F41-B281-543EC97F3EF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136039437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72" name="Body"/>
          <p:cNvSpPr>
            <a:spLocks noGrp="1"/>
          </p:cNvSpPr>
          <p:nvPr>
            <p:ph type="body" idx="1"/>
          </p:nvPr>
        </p:nvSpPr>
        <p:spPr>
          <a:xfrm>
            <a:off x="1248833" y="1964266"/>
            <a:ext cx="10257367" cy="10193136"/>
          </a:xfrm>
          <a:prstGeom prst="rect">
            <a:avLst/>
          </a:prstGeom>
        </p:spPr>
        <p:txBody>
          <a:bodyPr>
            <a:normAutofit lnSpcReduction="10000"/>
          </a:bodyPr>
          <a:lstStyle/>
          <a:p>
            <a:r>
              <a:rPr lang="en-US" dirty="0"/>
              <a:t>Additional constraints placed on specific observations.</a:t>
            </a:r>
          </a:p>
          <a:p>
            <a:pPr lvl="1"/>
            <a:r>
              <a:rPr lang="en-US" dirty="0"/>
              <a:t>Applied at the observation level.</a:t>
            </a:r>
          </a:p>
          <a:p>
            <a:pPr lvl="1"/>
            <a:r>
              <a:rPr lang="en-US" dirty="0"/>
              <a:t>Affects all visits within an observation </a:t>
            </a:r>
          </a:p>
          <a:p>
            <a:pPr lvl="1"/>
            <a:r>
              <a:rPr lang="en-US" b="1" dirty="0"/>
              <a:t>Must be justified by the science goals</a:t>
            </a:r>
          </a:p>
          <a:p>
            <a:r>
              <a:rPr lang="en-US" sz="4400" dirty="0"/>
              <a:t>Can decrease scheduling availability</a:t>
            </a:r>
          </a:p>
          <a:p>
            <a:r>
              <a:rPr lang="en-US" sz="4400" dirty="0"/>
              <a:t>Explicit requirements: set by user</a:t>
            </a:r>
          </a:p>
          <a:p>
            <a:r>
              <a:rPr lang="en-US" sz="4400" dirty="0"/>
              <a:t>Implicit requirements: set by APT and reported for your information.</a:t>
            </a:r>
          </a:p>
          <a:p>
            <a:r>
              <a:rPr lang="en-US" sz="4400" dirty="0"/>
              <a:t>Examples: Timing, Position Angle, Target of Opportunity, Background Limited, Offset, No Parallel</a:t>
            </a:r>
          </a:p>
        </p:txBody>
      </p:sp>
      <p:sp>
        <p:nvSpPr>
          <p:cNvPr id="73" name="Title"/>
          <p:cNvSpPr>
            <a:spLocks noGrp="1"/>
          </p:cNvSpPr>
          <p:nvPr>
            <p:ph type="title"/>
          </p:nvPr>
        </p:nvSpPr>
        <p:spPr>
          <a:prstGeom prst="rect">
            <a:avLst/>
          </a:prstGeom>
        </p:spPr>
        <p:txBody>
          <a:bodyPr/>
          <a:lstStyle/>
          <a:p>
            <a:r>
              <a:rPr lang="en-US" dirty="0"/>
              <a:t>Special Requirements</a:t>
            </a:r>
            <a:endParaRPr dirty="0"/>
          </a:p>
        </p:txBody>
      </p:sp>
      <p:pic>
        <p:nvPicPr>
          <p:cNvPr id="6" name="Picture 5">
            <a:extLst>
              <a:ext uri="{FF2B5EF4-FFF2-40B4-BE49-F238E27FC236}">
                <a16:creationId xmlns:a16="http://schemas.microsoft.com/office/drawing/2014/main" id="{FE7EE6AF-A2CC-5F4D-80E8-7D7B5BA67402}"/>
              </a:ext>
            </a:extLst>
          </p:cNvPr>
          <p:cNvPicPr>
            <a:picLocks noChangeAspect="1"/>
          </p:cNvPicPr>
          <p:nvPr/>
        </p:nvPicPr>
        <p:blipFill rotWithShape="1">
          <a:blip r:embed="rId3"/>
          <a:srcRect l="2272" r="18295"/>
          <a:stretch/>
        </p:blipFill>
        <p:spPr>
          <a:xfrm>
            <a:off x="11506200" y="3759200"/>
            <a:ext cx="12508003" cy="6197600"/>
          </a:xfrm>
          <a:prstGeom prst="rect">
            <a:avLst/>
          </a:prstGeom>
        </p:spPr>
      </p:pic>
      <p:sp>
        <p:nvSpPr>
          <p:cNvPr id="7" name="Rectangle 6">
            <a:extLst>
              <a:ext uri="{FF2B5EF4-FFF2-40B4-BE49-F238E27FC236}">
                <a16:creationId xmlns:a16="http://schemas.microsoft.com/office/drawing/2014/main" id="{FCFDB86E-CCC1-AE48-AC84-144461100AAD}"/>
              </a:ext>
            </a:extLst>
          </p:cNvPr>
          <p:cNvSpPr/>
          <p:nvPr/>
        </p:nvSpPr>
        <p:spPr>
          <a:xfrm>
            <a:off x="19905297" y="3909408"/>
            <a:ext cx="2469803" cy="634778"/>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ectangle 7">
            <a:extLst>
              <a:ext uri="{FF2B5EF4-FFF2-40B4-BE49-F238E27FC236}">
                <a16:creationId xmlns:a16="http://schemas.microsoft.com/office/drawing/2014/main" id="{A5FC07BF-6983-E14B-B7A1-9E720B712F7B}"/>
              </a:ext>
            </a:extLst>
          </p:cNvPr>
          <p:cNvSpPr/>
          <p:nvPr/>
        </p:nvSpPr>
        <p:spPr>
          <a:xfrm>
            <a:off x="13589416" y="4648966"/>
            <a:ext cx="10424787" cy="2041853"/>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9" name="Rectangle 8">
            <a:extLst>
              <a:ext uri="{FF2B5EF4-FFF2-40B4-BE49-F238E27FC236}">
                <a16:creationId xmlns:a16="http://schemas.microsoft.com/office/drawing/2014/main" id="{B6835A16-D703-5E44-AF53-A07AF5710B79}"/>
              </a:ext>
            </a:extLst>
          </p:cNvPr>
          <p:cNvSpPr/>
          <p:nvPr/>
        </p:nvSpPr>
        <p:spPr>
          <a:xfrm>
            <a:off x="13654413" y="7325597"/>
            <a:ext cx="10424787" cy="2041853"/>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0" name="TextBox 9">
            <a:extLst>
              <a:ext uri="{FF2B5EF4-FFF2-40B4-BE49-F238E27FC236}">
                <a16:creationId xmlns:a16="http://schemas.microsoft.com/office/drawing/2014/main" id="{98659534-5E2F-904F-B143-0597DFFE1ECB}"/>
              </a:ext>
            </a:extLst>
          </p:cNvPr>
          <p:cNvSpPr txBox="1"/>
          <p:nvPr/>
        </p:nvSpPr>
        <p:spPr>
          <a:xfrm>
            <a:off x="11686970" y="9956800"/>
            <a:ext cx="9453229" cy="2200602"/>
          </a:xfrm>
          <a:prstGeom prst="rect">
            <a:avLst/>
          </a:prstGeom>
          <a:noFill/>
        </p:spPr>
        <p:txBody>
          <a:bodyPr wrap="none" rtlCol="0">
            <a:spAutoFit/>
          </a:bodyPr>
          <a:lstStyle/>
          <a:p>
            <a:r>
              <a:rPr lang="en-US" sz="2800" dirty="0"/>
              <a:t>Additional Resources:</a:t>
            </a:r>
          </a:p>
          <a:p>
            <a:pPr marL="1028700" lvl="1" indent="-342900">
              <a:buFont typeface="Arial" panose="020B0604020202020204" pitchFamily="34" charset="0"/>
              <a:buChar char="•"/>
            </a:pPr>
            <a:r>
              <a:rPr lang="en-US" sz="2800" dirty="0">
                <a:hlinkClick r:id="rId4"/>
              </a:rPr>
              <a:t>JDox Article: APT Special Requirements</a:t>
            </a:r>
            <a:endParaRPr lang="en-US" sz="2800" dirty="0"/>
          </a:p>
          <a:p>
            <a:pPr marL="1028700" lvl="1" indent="-342900">
              <a:buFont typeface="Arial" panose="020B0604020202020204" pitchFamily="34" charset="0"/>
              <a:buChar char="•"/>
            </a:pPr>
            <a:r>
              <a:rPr lang="en-US" sz="2800" dirty="0">
                <a:hlinkClick r:id="rId5"/>
              </a:rPr>
              <a:t>YouTube Video Tutorial: APT Special Requirements</a:t>
            </a:r>
            <a:endParaRPr lang="en-US" sz="2800" dirty="0"/>
          </a:p>
          <a:p>
            <a:endParaRPr lang="en-US" sz="2800" dirty="0"/>
          </a:p>
        </p:txBody>
      </p:sp>
    </p:spTree>
    <p:extLst>
      <p:ext uri="{BB962C8B-B14F-4D97-AF65-F5344CB8AC3E}">
        <p14:creationId xmlns:p14="http://schemas.microsoft.com/office/powerpoint/2010/main" val="605677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72" name="Body"/>
          <p:cNvSpPr>
            <a:spLocks noGrp="1"/>
          </p:cNvSpPr>
          <p:nvPr>
            <p:ph type="body" idx="1"/>
          </p:nvPr>
        </p:nvSpPr>
        <p:spPr>
          <a:xfrm>
            <a:off x="1248833" y="2214916"/>
            <a:ext cx="9031239" cy="4978018"/>
          </a:xfrm>
          <a:prstGeom prst="rect">
            <a:avLst/>
          </a:prstGeom>
        </p:spPr>
        <p:txBody>
          <a:bodyPr>
            <a:normAutofit fontScale="85000" lnSpcReduction="10000"/>
          </a:bodyPr>
          <a:lstStyle/>
          <a:p>
            <a:r>
              <a:rPr lang="en-US" dirty="0"/>
              <a:t>V3PA is the observatory reference angle used by APT diagnostics and the scheduling system.</a:t>
            </a:r>
          </a:p>
          <a:p>
            <a:r>
              <a:rPr lang="en-US" dirty="0"/>
              <a:t>APA is specific to each instrument, and is the PA (degrees east of north as projected onto the sky) of the reference axes shown as light blue arrows at left. </a:t>
            </a:r>
          </a:p>
          <a:p>
            <a:endParaRPr dirty="0"/>
          </a:p>
        </p:txBody>
      </p:sp>
      <p:sp>
        <p:nvSpPr>
          <p:cNvPr id="73" name="Title"/>
          <p:cNvSpPr>
            <a:spLocks noGrp="1"/>
          </p:cNvSpPr>
          <p:nvPr>
            <p:ph type="title"/>
          </p:nvPr>
        </p:nvSpPr>
        <p:spPr>
          <a:prstGeom prst="rect">
            <a:avLst/>
          </a:prstGeom>
        </p:spPr>
        <p:txBody>
          <a:bodyPr>
            <a:noAutofit/>
          </a:bodyPr>
          <a:lstStyle/>
          <a:p>
            <a:r>
              <a:rPr lang="en-US" sz="5400" dirty="0"/>
              <a:t>V3 Position Angle (V3PA) vs Aperture Position Angle (APA)</a:t>
            </a:r>
            <a:endParaRPr sz="5400" dirty="0"/>
          </a:p>
        </p:txBody>
      </p:sp>
      <p:pic>
        <p:nvPicPr>
          <p:cNvPr id="5" name="Picture 4">
            <a:extLst>
              <a:ext uri="{FF2B5EF4-FFF2-40B4-BE49-F238E27FC236}">
                <a16:creationId xmlns:a16="http://schemas.microsoft.com/office/drawing/2014/main" id="{F2F9CA3C-079E-B042-999F-D0ABD8BE6A8D}"/>
              </a:ext>
            </a:extLst>
          </p:cNvPr>
          <p:cNvPicPr>
            <a:picLocks noChangeAspect="1"/>
          </p:cNvPicPr>
          <p:nvPr/>
        </p:nvPicPr>
        <p:blipFill rotWithShape="1">
          <a:blip r:embed="rId3"/>
          <a:srcRect l="5439" t="7519" r="7317" b="9206"/>
          <a:stretch/>
        </p:blipFill>
        <p:spPr>
          <a:xfrm>
            <a:off x="10475960" y="3317696"/>
            <a:ext cx="13402065" cy="8667565"/>
          </a:xfrm>
          <a:prstGeom prst="rect">
            <a:avLst/>
          </a:prstGeom>
        </p:spPr>
      </p:pic>
      <p:graphicFrame>
        <p:nvGraphicFramePr>
          <p:cNvPr id="6" name="Table 5">
            <a:extLst>
              <a:ext uri="{FF2B5EF4-FFF2-40B4-BE49-F238E27FC236}">
                <a16:creationId xmlns:a16="http://schemas.microsoft.com/office/drawing/2014/main" id="{2199894C-B0F3-824D-BF0A-9D98E1CFBB7D}"/>
              </a:ext>
            </a:extLst>
          </p:cNvPr>
          <p:cNvGraphicFramePr>
            <a:graphicFrameLocks noGrp="1"/>
          </p:cNvGraphicFramePr>
          <p:nvPr>
            <p:extLst>
              <p:ext uri="{D42A27DB-BD31-4B8C-83A1-F6EECF244321}">
                <p14:modId xmlns:p14="http://schemas.microsoft.com/office/powerpoint/2010/main" val="4121008965"/>
              </p:ext>
            </p:extLst>
          </p:nvPr>
        </p:nvGraphicFramePr>
        <p:xfrm>
          <a:off x="1920508" y="7651479"/>
          <a:ext cx="7687888" cy="4624595"/>
        </p:xfrm>
        <a:graphic>
          <a:graphicData uri="http://schemas.openxmlformats.org/drawingml/2006/table">
            <a:tbl>
              <a:tblPr/>
              <a:tblGrid>
                <a:gridCol w="3392979">
                  <a:extLst>
                    <a:ext uri="{9D8B030D-6E8A-4147-A177-3AD203B41FA5}">
                      <a16:colId xmlns:a16="http://schemas.microsoft.com/office/drawing/2014/main" val="901036861"/>
                    </a:ext>
                  </a:extLst>
                </a:gridCol>
                <a:gridCol w="4294909">
                  <a:extLst>
                    <a:ext uri="{9D8B030D-6E8A-4147-A177-3AD203B41FA5}">
                      <a16:colId xmlns:a16="http://schemas.microsoft.com/office/drawing/2014/main" val="3876354358"/>
                    </a:ext>
                  </a:extLst>
                </a:gridCol>
              </a:tblGrid>
              <a:tr h="1397847">
                <a:tc>
                  <a:txBody>
                    <a:bodyPr/>
                    <a:lstStyle/>
                    <a:p>
                      <a:pPr algn="l" fontAlgn="t"/>
                      <a:r>
                        <a:rPr lang="en-US" sz="4000" b="1" dirty="0">
                          <a:solidFill>
                            <a:srgbClr val="172B4D"/>
                          </a:solidFill>
                          <a:effectLst/>
                        </a:rPr>
                        <a:t>Instrument</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tc>
                  <a:txBody>
                    <a:bodyPr/>
                    <a:lstStyle/>
                    <a:p>
                      <a:pPr algn="ctr" fontAlgn="t"/>
                      <a:r>
                        <a:rPr lang="en-US" sz="4000" b="1" dirty="0">
                          <a:solidFill>
                            <a:srgbClr val="172B4D"/>
                          </a:solidFill>
                          <a:effectLst/>
                        </a:rPr>
                        <a:t>Offset Angle from V3</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extLst>
                  <a:ext uri="{0D108BD9-81ED-4DB2-BD59-A6C34878D82A}">
                    <a16:rowId xmlns:a16="http://schemas.microsoft.com/office/drawing/2014/main" val="4097290212"/>
                  </a:ext>
                </a:extLst>
              </a:tr>
              <a:tr h="806687">
                <a:tc>
                  <a:txBody>
                    <a:bodyPr/>
                    <a:lstStyle/>
                    <a:p>
                      <a:pPr algn="l" fontAlgn="t"/>
                      <a:r>
                        <a:rPr lang="en-US" sz="4000" dirty="0" err="1">
                          <a:effectLst/>
                        </a:rPr>
                        <a:t>NIRCam</a:t>
                      </a:r>
                      <a:endParaRPr lang="en-US" sz="40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ctr" fontAlgn="t"/>
                      <a:r>
                        <a:rPr lang="en-US" sz="4000" dirty="0">
                          <a:effectLst/>
                        </a:rPr>
                        <a:t>0.0°</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134739869"/>
                  </a:ext>
                </a:extLst>
              </a:tr>
              <a:tr h="806687">
                <a:tc>
                  <a:txBody>
                    <a:bodyPr/>
                    <a:lstStyle/>
                    <a:p>
                      <a:pPr algn="l" fontAlgn="t"/>
                      <a:r>
                        <a:rPr lang="en-US" sz="4000" dirty="0">
                          <a:effectLst/>
                        </a:rPr>
                        <a:t>MIRI</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ctr" fontAlgn="t"/>
                      <a:r>
                        <a:rPr lang="en-US" sz="4000" dirty="0">
                          <a:effectLst/>
                        </a:rPr>
                        <a:t>4.45°</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467875841"/>
                  </a:ext>
                </a:extLst>
              </a:tr>
              <a:tr h="806687">
                <a:tc>
                  <a:txBody>
                    <a:bodyPr/>
                    <a:lstStyle/>
                    <a:p>
                      <a:pPr algn="l" fontAlgn="t"/>
                      <a:r>
                        <a:rPr lang="en-US" sz="4000" dirty="0">
                          <a:effectLst/>
                        </a:rPr>
                        <a:t>NIRISS</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ctr" fontAlgn="t"/>
                      <a:r>
                        <a:rPr lang="en-US" sz="4000" dirty="0">
                          <a:effectLst/>
                        </a:rPr>
                        <a:t>0.57°</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473464209"/>
                  </a:ext>
                </a:extLst>
              </a:tr>
              <a:tr h="806687">
                <a:tc>
                  <a:txBody>
                    <a:bodyPr/>
                    <a:lstStyle/>
                    <a:p>
                      <a:pPr algn="l" fontAlgn="t"/>
                      <a:r>
                        <a:rPr lang="en-US" sz="4000" dirty="0" err="1">
                          <a:effectLst/>
                        </a:rPr>
                        <a:t>NIRSpec</a:t>
                      </a:r>
                      <a:endParaRPr lang="en-US" sz="40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ctr" fontAlgn="t"/>
                      <a:r>
                        <a:rPr lang="en-US" sz="4000" dirty="0">
                          <a:effectLst/>
                        </a:rPr>
                        <a:t>138.5°</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086749029"/>
                  </a:ext>
                </a:extLst>
              </a:tr>
            </a:tbl>
          </a:graphicData>
        </a:graphic>
      </p:graphicFrame>
      <p:sp>
        <p:nvSpPr>
          <p:cNvPr id="7" name="TextBox 6">
            <a:extLst>
              <a:ext uri="{FF2B5EF4-FFF2-40B4-BE49-F238E27FC236}">
                <a16:creationId xmlns:a16="http://schemas.microsoft.com/office/drawing/2014/main" id="{AD67AF73-45E2-6246-B480-F3BAD283164F}"/>
              </a:ext>
            </a:extLst>
          </p:cNvPr>
          <p:cNvSpPr txBox="1"/>
          <p:nvPr/>
        </p:nvSpPr>
        <p:spPr>
          <a:xfrm>
            <a:off x="10475960" y="12316480"/>
            <a:ext cx="11665373" cy="523220"/>
          </a:xfrm>
          <a:prstGeom prst="rect">
            <a:avLst/>
          </a:prstGeom>
          <a:noFill/>
        </p:spPr>
        <p:txBody>
          <a:bodyPr wrap="none" rtlCol="0">
            <a:spAutoFit/>
          </a:bodyPr>
          <a:lstStyle/>
          <a:p>
            <a:r>
              <a:rPr lang="en-US" sz="2800" dirty="0"/>
              <a:t>Additional Resource:  </a:t>
            </a:r>
            <a:r>
              <a:rPr lang="en-US" sz="2800" dirty="0">
                <a:hlinkClick r:id="rId4"/>
              </a:rPr>
              <a:t>JDox Article: Position Angles, Ranges and Offsets</a:t>
            </a:r>
            <a:endParaRPr lang="en-US" sz="2800" dirty="0"/>
          </a:p>
        </p:txBody>
      </p:sp>
    </p:spTree>
    <p:extLst>
      <p:ext uri="{BB962C8B-B14F-4D97-AF65-F5344CB8AC3E}">
        <p14:creationId xmlns:p14="http://schemas.microsoft.com/office/powerpoint/2010/main" val="12120460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p:cNvSpPr>
            <a:spLocks noGrp="1"/>
          </p:cNvSpPr>
          <p:nvPr>
            <p:ph type="title"/>
          </p:nvPr>
        </p:nvSpPr>
        <p:spPr>
          <a:prstGeom prst="rect">
            <a:avLst/>
          </a:prstGeom>
        </p:spPr>
        <p:txBody>
          <a:bodyPr>
            <a:normAutofit/>
          </a:bodyPr>
          <a:lstStyle/>
          <a:p>
            <a:pPr>
              <a:defRPr>
                <a:solidFill>
                  <a:schemeClr val="accent2">
                    <a:hueOff val="117482"/>
                    <a:satOff val="19585"/>
                    <a:lumOff val="29146"/>
                  </a:schemeClr>
                </a:solidFill>
              </a:defRPr>
            </a:pPr>
            <a:r>
              <a:rPr lang="en-US" dirty="0"/>
              <a:t>APT Visit Planner</a:t>
            </a:r>
            <a:endParaRPr dirty="0"/>
          </a:p>
        </p:txBody>
      </p:sp>
      <p:sp>
        <p:nvSpPr>
          <p:cNvPr id="2" name="Slide Number Placeholder 1">
            <a:extLst>
              <a:ext uri="{FF2B5EF4-FFF2-40B4-BE49-F238E27FC236}">
                <a16:creationId xmlns:a16="http://schemas.microsoft.com/office/drawing/2014/main" id="{94B9BF02-D3CE-AE4B-9A4E-2905CFC0C08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3073745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72" name="Body"/>
          <p:cNvSpPr>
            <a:spLocks noGrp="1"/>
          </p:cNvSpPr>
          <p:nvPr>
            <p:ph type="body" idx="1"/>
          </p:nvPr>
        </p:nvSpPr>
        <p:spPr>
          <a:xfrm>
            <a:off x="1248833" y="1964266"/>
            <a:ext cx="19309673" cy="10338570"/>
          </a:xfrm>
          <a:prstGeom prst="rect">
            <a:avLst/>
          </a:prstGeom>
        </p:spPr>
        <p:txBody>
          <a:bodyPr>
            <a:normAutofit/>
          </a:bodyPr>
          <a:lstStyle/>
          <a:p>
            <a:r>
              <a:rPr lang="en-US" dirty="0">
                <a:solidFill>
                  <a:schemeClr val="tx1"/>
                </a:solidFill>
              </a:rPr>
              <a:t>The APT visit planner performs a detailed check of the </a:t>
            </a:r>
            <a:r>
              <a:rPr lang="en-US" i="1" dirty="0">
                <a:solidFill>
                  <a:schemeClr val="tx1"/>
                </a:solidFill>
              </a:rPr>
              <a:t>schedulability</a:t>
            </a:r>
            <a:r>
              <a:rPr lang="en-US" dirty="0">
                <a:solidFill>
                  <a:schemeClr val="tx1"/>
                </a:solidFill>
              </a:rPr>
              <a:t> of the visits in observations, including target visibility, constraint checking, and whether guide stars are available. </a:t>
            </a:r>
          </a:p>
          <a:p>
            <a:endParaRPr lang="en-US" sz="1800" dirty="0">
              <a:solidFill>
                <a:schemeClr val="tx1"/>
              </a:solidFill>
            </a:endParaRPr>
          </a:p>
          <a:p>
            <a:r>
              <a:rPr lang="en-US" dirty="0">
                <a:solidFill>
                  <a:schemeClr val="tx1"/>
                </a:solidFill>
              </a:rPr>
              <a:t>Diagnostic information is provided when scheduling checks fail.  But interpreting this information can be tricky.</a:t>
            </a: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r>
              <a:rPr lang="en-US" sz="2800" dirty="0">
                <a:solidFill>
                  <a:schemeClr val="tx1"/>
                </a:solidFill>
              </a:rPr>
              <a:t>Additional Resources:</a:t>
            </a:r>
          </a:p>
          <a:p>
            <a:pPr lvl="1">
              <a:buFont typeface="Arial" panose="020B0604020202020204" pitchFamily="34" charset="0"/>
              <a:buChar char="•"/>
            </a:pPr>
            <a:r>
              <a:rPr lang="en-US" sz="2800" dirty="0">
                <a:solidFill>
                  <a:schemeClr val="tx1"/>
                </a:solidFill>
                <a:hlinkClick r:id="rId3"/>
              </a:rPr>
              <a:t>JDox Article: APT Visit Planner</a:t>
            </a:r>
            <a:endParaRPr lang="en-US" sz="2800" dirty="0">
              <a:solidFill>
                <a:schemeClr val="tx1"/>
              </a:solidFill>
            </a:endParaRPr>
          </a:p>
          <a:p>
            <a:pPr lvl="1">
              <a:buFont typeface="Arial" panose="020B0604020202020204" pitchFamily="34" charset="0"/>
              <a:buChar char="•"/>
            </a:pPr>
            <a:r>
              <a:rPr lang="en-US" sz="2800" dirty="0">
                <a:solidFill>
                  <a:schemeClr val="tx1"/>
                </a:solidFill>
                <a:hlinkClick r:id="rId4"/>
              </a:rPr>
              <a:t>YouTube Video Tutorial: APT Visit Planner</a:t>
            </a:r>
            <a:endParaRPr lang="en-US" sz="2800" dirty="0">
              <a:solidFill>
                <a:schemeClr val="tx1"/>
              </a:solidFill>
            </a:endParaRPr>
          </a:p>
        </p:txBody>
      </p:sp>
      <p:sp>
        <p:nvSpPr>
          <p:cNvPr id="73" name="Title"/>
          <p:cNvSpPr>
            <a:spLocks noGrp="1"/>
          </p:cNvSpPr>
          <p:nvPr>
            <p:ph type="title"/>
          </p:nvPr>
        </p:nvSpPr>
        <p:spPr>
          <a:prstGeom prst="rect">
            <a:avLst/>
          </a:prstGeom>
        </p:spPr>
        <p:txBody>
          <a:bodyPr/>
          <a:lstStyle/>
          <a:p>
            <a:r>
              <a:rPr lang="en-US" dirty="0"/>
              <a:t>APT Visit Planner</a:t>
            </a:r>
            <a:endParaRPr dirty="0"/>
          </a:p>
        </p:txBody>
      </p:sp>
    </p:spTree>
    <p:extLst>
      <p:ext uri="{BB962C8B-B14F-4D97-AF65-F5344CB8AC3E}">
        <p14:creationId xmlns:p14="http://schemas.microsoft.com/office/powerpoint/2010/main" val="12432710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73" name="Title"/>
          <p:cNvSpPr>
            <a:spLocks noGrp="1"/>
          </p:cNvSpPr>
          <p:nvPr>
            <p:ph type="title"/>
          </p:nvPr>
        </p:nvSpPr>
        <p:spPr>
          <a:prstGeom prst="rect">
            <a:avLst/>
          </a:prstGeom>
        </p:spPr>
        <p:txBody>
          <a:bodyPr>
            <a:noAutofit/>
          </a:bodyPr>
          <a:lstStyle/>
          <a:p>
            <a:r>
              <a:rPr lang="en-US" sz="6000" dirty="0"/>
              <a:t>APT Visit Planner Diagnostics – Position Angle Problems</a:t>
            </a:r>
            <a:endParaRPr sz="6000" dirty="0"/>
          </a:p>
        </p:txBody>
      </p:sp>
      <p:pic>
        <p:nvPicPr>
          <p:cNvPr id="3" name="Picture 2">
            <a:extLst>
              <a:ext uri="{FF2B5EF4-FFF2-40B4-BE49-F238E27FC236}">
                <a16:creationId xmlns:a16="http://schemas.microsoft.com/office/drawing/2014/main" id="{6BF608C5-1D6F-6C4A-8C8E-4C37079F1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774" y="2219737"/>
            <a:ext cx="15949353" cy="10163216"/>
          </a:xfrm>
          <a:prstGeom prst="rect">
            <a:avLst/>
          </a:prstGeom>
        </p:spPr>
      </p:pic>
      <p:sp>
        <p:nvSpPr>
          <p:cNvPr id="7" name="TextBox 6">
            <a:extLst>
              <a:ext uri="{FF2B5EF4-FFF2-40B4-BE49-F238E27FC236}">
                <a16:creationId xmlns:a16="http://schemas.microsoft.com/office/drawing/2014/main" id="{5BA3A61E-530F-9B47-AA3E-5E2C38CF0AE5}"/>
              </a:ext>
            </a:extLst>
          </p:cNvPr>
          <p:cNvSpPr txBox="1"/>
          <p:nvPr/>
        </p:nvSpPr>
        <p:spPr>
          <a:xfrm>
            <a:off x="19331744" y="5408519"/>
            <a:ext cx="4352233" cy="3785652"/>
          </a:xfrm>
          <a:prstGeom prst="rect">
            <a:avLst/>
          </a:prstGeom>
          <a:noFill/>
        </p:spPr>
        <p:txBody>
          <a:bodyPr wrap="square" rtlCol="0">
            <a:spAutoFit/>
          </a:bodyPr>
          <a:lstStyle/>
          <a:p>
            <a:pPr lvl="0">
              <a:defRPr/>
            </a:pPr>
            <a:r>
              <a:rPr lang="en-US" sz="4000" b="1" dirty="0">
                <a:latin typeface="+mj-lt"/>
              </a:rPr>
              <a:t>Note: </a:t>
            </a:r>
            <a:r>
              <a:rPr lang="en-US" sz="4000" dirty="0">
                <a:latin typeface="+mj-lt"/>
              </a:rPr>
              <a:t>all constraints windows need to have a window of schedulability at the same time.</a:t>
            </a:r>
          </a:p>
        </p:txBody>
      </p:sp>
      <p:pic>
        <p:nvPicPr>
          <p:cNvPr id="8" name="Picture 7">
            <a:extLst>
              <a:ext uri="{FF2B5EF4-FFF2-40B4-BE49-F238E27FC236}">
                <a16:creationId xmlns:a16="http://schemas.microsoft.com/office/drawing/2014/main" id="{E982F7C8-A63E-1B48-B35F-80D0A3AA7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773" y="2219736"/>
            <a:ext cx="15857605" cy="10163215"/>
          </a:xfrm>
          <a:prstGeom prst="rect">
            <a:avLst/>
          </a:prstGeom>
        </p:spPr>
      </p:pic>
      <p:sp>
        <p:nvSpPr>
          <p:cNvPr id="12" name="TextBox 11">
            <a:extLst>
              <a:ext uri="{FF2B5EF4-FFF2-40B4-BE49-F238E27FC236}">
                <a16:creationId xmlns:a16="http://schemas.microsoft.com/office/drawing/2014/main" id="{CEA57254-0C09-F943-9D18-A6D973910233}"/>
              </a:ext>
            </a:extLst>
          </p:cNvPr>
          <p:cNvSpPr txBox="1"/>
          <p:nvPr/>
        </p:nvSpPr>
        <p:spPr>
          <a:xfrm>
            <a:off x="19161817" y="6424180"/>
            <a:ext cx="4352233" cy="1754326"/>
          </a:xfrm>
          <a:prstGeom prst="rect">
            <a:avLst/>
          </a:prstGeom>
          <a:noFill/>
        </p:spPr>
        <p:txBody>
          <a:bodyPr wrap="square" rtlCol="0">
            <a:spAutoFit/>
          </a:bodyPr>
          <a:lstStyle/>
          <a:p>
            <a:pPr lvl="0" algn="ctr">
              <a:defRPr/>
            </a:pPr>
            <a:r>
              <a:rPr lang="en-US" sz="5400" b="1" dirty="0">
                <a:latin typeface="+mj-lt"/>
              </a:rPr>
              <a:t>Now it is schedulable!</a:t>
            </a:r>
            <a:endParaRPr lang="en-US" sz="5400" dirty="0">
              <a:latin typeface="+mj-lt"/>
            </a:endParaRPr>
          </a:p>
        </p:txBody>
      </p:sp>
    </p:spTree>
    <p:extLst>
      <p:ext uri="{BB962C8B-B14F-4D97-AF65-F5344CB8AC3E}">
        <p14:creationId xmlns:p14="http://schemas.microsoft.com/office/powerpoint/2010/main" val="8753051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p:cNvSpPr>
            <a:spLocks noGrp="1"/>
          </p:cNvSpPr>
          <p:nvPr>
            <p:ph type="title"/>
          </p:nvPr>
        </p:nvSpPr>
        <p:spPr>
          <a:prstGeom prst="rect">
            <a:avLst/>
          </a:prstGeom>
        </p:spPr>
        <p:txBody>
          <a:bodyPr>
            <a:normAutofit/>
          </a:bodyPr>
          <a:lstStyle/>
          <a:p>
            <a:pPr>
              <a:defRPr>
                <a:solidFill>
                  <a:schemeClr val="accent2">
                    <a:hueOff val="117482"/>
                    <a:satOff val="19585"/>
                    <a:lumOff val="29146"/>
                  </a:schemeClr>
                </a:solidFill>
              </a:defRPr>
            </a:pPr>
            <a:r>
              <a:rPr lang="en-US" dirty="0"/>
              <a:t>Other Useful APT Capabilities</a:t>
            </a:r>
            <a:endParaRPr dirty="0"/>
          </a:p>
        </p:txBody>
      </p:sp>
      <p:sp>
        <p:nvSpPr>
          <p:cNvPr id="2" name="Slide Number Placeholder 1">
            <a:extLst>
              <a:ext uri="{FF2B5EF4-FFF2-40B4-BE49-F238E27FC236}">
                <a16:creationId xmlns:a16="http://schemas.microsoft.com/office/drawing/2014/main" id="{81255C8B-14CB-624F-9EAD-4E49D366491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688591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73" name="Title"/>
          <p:cNvSpPr>
            <a:spLocks noGrp="1"/>
          </p:cNvSpPr>
          <p:nvPr>
            <p:ph type="title"/>
          </p:nvPr>
        </p:nvSpPr>
        <p:spPr>
          <a:prstGeom prst="rect">
            <a:avLst/>
          </a:prstGeom>
        </p:spPr>
        <p:txBody>
          <a:bodyPr>
            <a:normAutofit/>
          </a:bodyPr>
          <a:lstStyle/>
          <a:p>
            <a:r>
              <a:rPr lang="en-US" dirty="0"/>
              <a:t>Other Useful APT Capabilities</a:t>
            </a:r>
            <a:endParaRPr dirty="0"/>
          </a:p>
        </p:txBody>
      </p:sp>
      <p:sp>
        <p:nvSpPr>
          <p:cNvPr id="9" name="TextBox 13">
            <a:extLst>
              <a:ext uri="{FF2B5EF4-FFF2-40B4-BE49-F238E27FC236}">
                <a16:creationId xmlns:a16="http://schemas.microsoft.com/office/drawing/2014/main" id="{5475B35B-F7B3-6949-9228-B136BF07C4E7}"/>
              </a:ext>
            </a:extLst>
          </p:cNvPr>
          <p:cNvSpPr txBox="1"/>
          <p:nvPr/>
        </p:nvSpPr>
        <p:spPr>
          <a:xfrm>
            <a:off x="1453624" y="2147088"/>
            <a:ext cx="12012994" cy="7745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4000" b="1" dirty="0"/>
              <a:t>Find </a:t>
            </a:r>
            <a:r>
              <a:rPr lang="en-US" sz="4000" dirty="0"/>
              <a:t>– can search on any part of the APT file (proposal </a:t>
            </a:r>
            <a:r>
              <a:rPr lang="en-US" sz="3600" dirty="0"/>
              <a:t>info</a:t>
            </a:r>
            <a:r>
              <a:rPr lang="en-US" sz="4000" dirty="0"/>
              <a:t>, target, observation, etc.)</a:t>
            </a:r>
          </a:p>
          <a:p>
            <a:pPr marL="571500" indent="-571500">
              <a:buFont typeface="Arial" panose="020B0604020202020204" pitchFamily="34" charset="0"/>
              <a:buChar char="•"/>
            </a:pPr>
            <a:r>
              <a:rPr lang="en-US" sz="4000" b="1" dirty="0"/>
              <a:t>Duplicate/Multiple Duplicate </a:t>
            </a:r>
            <a:r>
              <a:rPr lang="en-US" sz="4000" dirty="0"/>
              <a:t>a target, observation folder or observation</a:t>
            </a:r>
            <a:endParaRPr lang="en-US" sz="4000" b="1" dirty="0">
              <a:latin typeface="+mj-lt"/>
            </a:endParaRPr>
          </a:p>
          <a:p>
            <a:pPr marL="571500" indent="-571500">
              <a:buFont typeface="Arial" panose="020B0604020202020204" pitchFamily="34" charset="0"/>
              <a:buChar char="•"/>
            </a:pPr>
            <a:r>
              <a:rPr lang="en-US" sz="4000" b="1" dirty="0">
                <a:latin typeface="+mj-lt"/>
              </a:rPr>
              <a:t>Copy/Paste</a:t>
            </a:r>
            <a:r>
              <a:rPr lang="en-US" sz="4000" dirty="0">
                <a:latin typeface="+mj-lt"/>
              </a:rPr>
              <a:t> a target, observation folder, or observation within your proposal or into a separate proposal.</a:t>
            </a:r>
          </a:p>
          <a:p>
            <a:pPr marL="571500" indent="-571500">
              <a:buFont typeface="Arial" panose="020B0604020202020204" pitchFamily="34" charset="0"/>
              <a:buChar char="•"/>
            </a:pPr>
            <a:r>
              <a:rPr lang="en-US" sz="4000" b="1" dirty="0"/>
              <a:t>Differences </a:t>
            </a:r>
            <a:r>
              <a:rPr lang="en-US" sz="4000" dirty="0"/>
              <a:t>– can difference two separate proposals, or on any part of the APT file (two parts of proposal info, two targets, two observations, etc.)</a:t>
            </a:r>
            <a:endParaRPr lang="en-US" sz="4000" dirty="0">
              <a:latin typeface="+mj-lt"/>
            </a:endParaRPr>
          </a:p>
          <a:p>
            <a:endParaRPr lang="en-US" sz="2400" dirty="0">
              <a:latin typeface="+mj-lt"/>
            </a:endParaRPr>
          </a:p>
        </p:txBody>
      </p:sp>
      <p:sp>
        <p:nvSpPr>
          <p:cNvPr id="10" name="TextBox 19">
            <a:extLst>
              <a:ext uri="{FF2B5EF4-FFF2-40B4-BE49-F238E27FC236}">
                <a16:creationId xmlns:a16="http://schemas.microsoft.com/office/drawing/2014/main" id="{D2193358-0FE2-B647-AEC5-EF9BA7FCB9C5}"/>
              </a:ext>
            </a:extLst>
          </p:cNvPr>
          <p:cNvSpPr txBox="1"/>
          <p:nvPr/>
        </p:nvSpPr>
        <p:spPr>
          <a:xfrm>
            <a:off x="1453624" y="10807585"/>
            <a:ext cx="10350449"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atin typeface="+mj-lt"/>
              </a:rPr>
              <a:t>Important:</a:t>
            </a:r>
            <a:r>
              <a:rPr lang="en-US" sz="4000" dirty="0">
                <a:latin typeface="+mj-lt"/>
              </a:rPr>
              <a:t> to revise a label to provide clear tracking within your proposal.</a:t>
            </a:r>
          </a:p>
        </p:txBody>
      </p:sp>
      <p:pic>
        <p:nvPicPr>
          <p:cNvPr id="4" name="Picture 3">
            <a:extLst>
              <a:ext uri="{FF2B5EF4-FFF2-40B4-BE49-F238E27FC236}">
                <a16:creationId xmlns:a16="http://schemas.microsoft.com/office/drawing/2014/main" id="{97A99083-E7B4-8F44-B8CF-4D8BA0989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4215" y="2382981"/>
            <a:ext cx="8773457" cy="9366955"/>
          </a:xfrm>
          <a:prstGeom prst="rect">
            <a:avLst/>
          </a:prstGeom>
        </p:spPr>
      </p:pic>
      <p:sp>
        <p:nvSpPr>
          <p:cNvPr id="2" name="Rectangle 1">
            <a:extLst>
              <a:ext uri="{FF2B5EF4-FFF2-40B4-BE49-F238E27FC236}">
                <a16:creationId xmlns:a16="http://schemas.microsoft.com/office/drawing/2014/main" id="{AFF1A92E-46B4-A344-9AD2-4A01D40C0E9B}"/>
              </a:ext>
            </a:extLst>
          </p:cNvPr>
          <p:cNvSpPr/>
          <p:nvPr/>
        </p:nvSpPr>
        <p:spPr>
          <a:xfrm>
            <a:off x="15953140" y="4267200"/>
            <a:ext cx="5604532" cy="914400"/>
          </a:xfrm>
          <a:prstGeom prst="rect">
            <a:avLst/>
          </a:prstGeom>
          <a:solidFill>
            <a:srgbClr val="FFFEB6">
              <a:alpha val="4392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13" name="Rectangle 12">
            <a:extLst>
              <a:ext uri="{FF2B5EF4-FFF2-40B4-BE49-F238E27FC236}">
                <a16:creationId xmlns:a16="http://schemas.microsoft.com/office/drawing/2014/main" id="{50E0B6FF-FFAE-7B4C-970B-6CDA256C84F8}"/>
              </a:ext>
            </a:extLst>
          </p:cNvPr>
          <p:cNvSpPr/>
          <p:nvPr/>
        </p:nvSpPr>
        <p:spPr>
          <a:xfrm>
            <a:off x="15953140" y="5234613"/>
            <a:ext cx="5604532" cy="914400"/>
          </a:xfrm>
          <a:prstGeom prst="rect">
            <a:avLst/>
          </a:prstGeom>
          <a:solidFill>
            <a:schemeClr val="accent3">
              <a:lumMod val="60000"/>
              <a:lumOff val="40000"/>
              <a:alpha val="4392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14" name="Rectangle 13">
            <a:extLst>
              <a:ext uri="{FF2B5EF4-FFF2-40B4-BE49-F238E27FC236}">
                <a16:creationId xmlns:a16="http://schemas.microsoft.com/office/drawing/2014/main" id="{221EFE1E-53C0-5140-BF5A-111A330EA966}"/>
              </a:ext>
            </a:extLst>
          </p:cNvPr>
          <p:cNvSpPr/>
          <p:nvPr/>
        </p:nvSpPr>
        <p:spPr>
          <a:xfrm>
            <a:off x="15953140" y="8400834"/>
            <a:ext cx="5604532" cy="548640"/>
          </a:xfrm>
          <a:prstGeom prst="rect">
            <a:avLst/>
          </a:prstGeom>
          <a:solidFill>
            <a:schemeClr val="accent2">
              <a:lumMod val="60000"/>
              <a:lumOff val="40000"/>
              <a:alpha val="4392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15" name="Rectangle 14">
            <a:extLst>
              <a:ext uri="{FF2B5EF4-FFF2-40B4-BE49-F238E27FC236}">
                <a16:creationId xmlns:a16="http://schemas.microsoft.com/office/drawing/2014/main" id="{2AE93CF8-5E6F-7E4A-B24B-3FFC4C6422FA}"/>
              </a:ext>
            </a:extLst>
          </p:cNvPr>
          <p:cNvSpPr/>
          <p:nvPr/>
        </p:nvSpPr>
        <p:spPr>
          <a:xfrm>
            <a:off x="15953140" y="6583680"/>
            <a:ext cx="5604532" cy="548640"/>
          </a:xfrm>
          <a:prstGeom prst="rect">
            <a:avLst/>
          </a:prstGeom>
          <a:solidFill>
            <a:schemeClr val="accent1">
              <a:lumMod val="60000"/>
              <a:lumOff val="40000"/>
              <a:alpha val="4392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Tree>
    <p:extLst>
      <p:ext uri="{BB962C8B-B14F-4D97-AF65-F5344CB8AC3E}">
        <p14:creationId xmlns:p14="http://schemas.microsoft.com/office/powerpoint/2010/main" val="890433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p:cNvSpPr>
            <a:spLocks noGrp="1"/>
          </p:cNvSpPr>
          <p:nvPr>
            <p:ph type="title"/>
          </p:nvPr>
        </p:nvSpPr>
        <p:spPr>
          <a:prstGeom prst="rect">
            <a:avLst/>
          </a:prstGeom>
        </p:spPr>
        <p:txBody>
          <a:bodyPr>
            <a:normAutofit fontScale="90000"/>
          </a:bodyPr>
          <a:lstStyle/>
          <a:p>
            <a:pPr>
              <a:defRPr>
                <a:solidFill>
                  <a:schemeClr val="accent2">
                    <a:hueOff val="117482"/>
                    <a:satOff val="19585"/>
                    <a:lumOff val="29146"/>
                  </a:schemeClr>
                </a:solidFill>
              </a:defRPr>
            </a:pPr>
            <a:r>
              <a:rPr lang="en-US" dirty="0"/>
              <a:t>APT Overheads and Smart Accounting</a:t>
            </a:r>
            <a:endParaRPr dirty="0"/>
          </a:p>
        </p:txBody>
      </p:sp>
      <p:sp>
        <p:nvSpPr>
          <p:cNvPr id="2" name="Slide Number Placeholder 1">
            <a:extLst>
              <a:ext uri="{FF2B5EF4-FFF2-40B4-BE49-F238E27FC236}">
                <a16:creationId xmlns:a16="http://schemas.microsoft.com/office/drawing/2014/main" id="{B1AC5B3B-8373-DF40-B9FD-4FDF2041BAD0}"/>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37140150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72" name="Body"/>
          <p:cNvSpPr>
            <a:spLocks noGrp="1"/>
          </p:cNvSpPr>
          <p:nvPr>
            <p:ph type="body" idx="1"/>
          </p:nvPr>
        </p:nvSpPr>
        <p:spPr>
          <a:xfrm>
            <a:off x="1248833" y="1964266"/>
            <a:ext cx="19309673" cy="10255443"/>
          </a:xfrm>
          <a:prstGeom prst="rect">
            <a:avLst/>
          </a:prstGeom>
        </p:spPr>
        <p:txBody>
          <a:bodyPr>
            <a:normAutofit/>
          </a:bodyPr>
          <a:lstStyle/>
          <a:p>
            <a:pPr marL="0" indent="0">
              <a:buNone/>
            </a:pPr>
            <a:r>
              <a:rPr lang="en-US" dirty="0"/>
              <a:t>The </a:t>
            </a:r>
            <a:r>
              <a:rPr lang="en-US" b="1" dirty="0"/>
              <a:t>Astronomer’s Proposal Tool (APT) </a:t>
            </a:r>
            <a:r>
              <a:rPr lang="en-US" dirty="0"/>
              <a:t>is used to specify proposed observations for JWST and submit them for consideration, by the Time Allocation Committee (TAC).</a:t>
            </a:r>
          </a:p>
          <a:p>
            <a:pPr marL="1028700" lvl="1" indent="-342900">
              <a:buFont typeface="Arial" panose="020B0604020202020204" pitchFamily="34" charset="0"/>
              <a:buChar char="•"/>
            </a:pPr>
            <a:r>
              <a:rPr lang="en-US" dirty="0"/>
              <a:t>The scientific justification PDF must be attached, at the bottom of the Proposal Information page, prior to submission.</a:t>
            </a:r>
          </a:p>
          <a:p>
            <a:pPr marL="0" indent="0">
              <a:buNone/>
            </a:pPr>
            <a:endParaRPr lang="en-US" dirty="0"/>
          </a:p>
          <a:p>
            <a:pPr marL="0" indent="0">
              <a:buNone/>
            </a:pPr>
            <a:r>
              <a:rPr lang="en-US" b="1" dirty="0"/>
              <a:t>APT</a:t>
            </a:r>
            <a:r>
              <a:rPr lang="en-US" dirty="0"/>
              <a:t> is also a resource estimator.</a:t>
            </a:r>
          </a:p>
          <a:p>
            <a:pPr marL="1028700" lvl="1" indent="-342900">
              <a:buFont typeface="Arial" panose="020B0604020202020204" pitchFamily="34" charset="0"/>
              <a:buChar char="•"/>
            </a:pPr>
            <a:r>
              <a:rPr lang="en-US" dirty="0"/>
              <a:t>Need a resource estimate for the TAC.</a:t>
            </a:r>
          </a:p>
          <a:p>
            <a:pPr marL="1028700" lvl="1" indent="-342900">
              <a:buFont typeface="Arial" panose="020B0604020202020204" pitchFamily="34" charset="0"/>
              <a:buChar char="•"/>
            </a:pPr>
            <a:r>
              <a:rPr lang="en-US" dirty="0"/>
              <a:t>APT uses a system of overhead charges to make this resource estimate possible. </a:t>
            </a:r>
          </a:p>
        </p:txBody>
      </p:sp>
      <p:sp>
        <p:nvSpPr>
          <p:cNvPr id="73" name="Title"/>
          <p:cNvSpPr>
            <a:spLocks noGrp="1"/>
          </p:cNvSpPr>
          <p:nvPr>
            <p:ph type="title"/>
          </p:nvPr>
        </p:nvSpPr>
        <p:spPr>
          <a:prstGeom prst="rect">
            <a:avLst/>
          </a:prstGeom>
        </p:spPr>
        <p:txBody>
          <a:bodyPr/>
          <a:lstStyle/>
          <a:p>
            <a:r>
              <a:rPr lang="en-US" dirty="0"/>
              <a:t>The JWST Astronomer’s Proposal Tool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481B8D-3107-A246-A579-04ED1DC6E1B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2" name="Text Placeholder 1">
            <a:extLst>
              <a:ext uri="{FF2B5EF4-FFF2-40B4-BE49-F238E27FC236}">
                <a16:creationId xmlns:a16="http://schemas.microsoft.com/office/drawing/2014/main" id="{DABAA96F-C18F-AA44-9AB0-737A5E38D35B}"/>
              </a:ext>
            </a:extLst>
          </p:cNvPr>
          <p:cNvSpPr>
            <a:spLocks noGrp="1"/>
          </p:cNvSpPr>
          <p:nvPr>
            <p:ph type="body" idx="1"/>
          </p:nvPr>
        </p:nvSpPr>
        <p:spPr>
          <a:xfrm>
            <a:off x="1248833" y="1964266"/>
            <a:ext cx="21069300" cy="10634134"/>
          </a:xfrm>
        </p:spPr>
        <p:txBody>
          <a:bodyPr>
            <a:normAutofit lnSpcReduction="10000"/>
          </a:bodyPr>
          <a:lstStyle/>
          <a:p>
            <a:pPr marL="342900" indent="-342900">
              <a:buFont typeface="Arial" panose="020B0604020202020204" pitchFamily="34" charset="0"/>
              <a:buChar char="•"/>
            </a:pPr>
            <a:r>
              <a:rPr lang="en-US" sz="4400" b="1" dirty="0"/>
              <a:t>JWST autonomous operations are complex.</a:t>
            </a:r>
          </a:p>
          <a:p>
            <a:pPr marL="1028700" lvl="1" indent="-342900">
              <a:buFont typeface="Arial" panose="020B0604020202020204" pitchFamily="34" charset="0"/>
              <a:buChar char="•"/>
            </a:pPr>
            <a:r>
              <a:rPr lang="en-US" sz="4000" dirty="0"/>
              <a:t>There are many activities that need to occur to set up each observation.  While most are fairly short, in the ensemble, the time can add up.</a:t>
            </a:r>
          </a:p>
          <a:p>
            <a:pPr marL="1028700" lvl="1" indent="-342900">
              <a:buFont typeface="Arial" panose="020B0604020202020204" pitchFamily="34" charset="0"/>
              <a:buChar char="•"/>
            </a:pPr>
            <a:r>
              <a:rPr lang="en-US" sz="4000" dirty="0"/>
              <a:t>Slewing and settling take time, even for small motions.</a:t>
            </a:r>
          </a:p>
          <a:p>
            <a:pPr marL="342900" indent="-342900">
              <a:buFont typeface="Arial" panose="020B0604020202020204" pitchFamily="34" charset="0"/>
              <a:buChar char="•"/>
            </a:pPr>
            <a:r>
              <a:rPr lang="en-US" sz="4400" b="1" dirty="0"/>
              <a:t>By policy, JWST amortizes the estimated time for calibrations and observatory and charges to each program.</a:t>
            </a:r>
          </a:p>
          <a:p>
            <a:pPr marL="1485900" lvl="2" indent="-342900">
              <a:buFont typeface="Arial" panose="020B0604020202020204" pitchFamily="34" charset="0"/>
              <a:buChar char="•"/>
            </a:pPr>
            <a:r>
              <a:rPr lang="en-US" sz="4000" dirty="0"/>
              <a:t>Pre-launch estimate for this is 16%, which is included by APT.</a:t>
            </a:r>
          </a:p>
          <a:p>
            <a:pPr marL="342900" indent="-342900">
              <a:buFont typeface="Arial" panose="020B0604020202020204" pitchFamily="34" charset="0"/>
              <a:buChar char="•"/>
            </a:pPr>
            <a:r>
              <a:rPr lang="en-US" sz="4400" b="1" dirty="0"/>
              <a:t>But to first order, overheads are what they are.</a:t>
            </a:r>
          </a:p>
          <a:p>
            <a:pPr marL="1028700" lvl="1" indent="-342900">
              <a:buFont typeface="Arial" panose="020B0604020202020204" pitchFamily="34" charset="0"/>
              <a:buChar char="•"/>
            </a:pPr>
            <a:r>
              <a:rPr lang="en-US" sz="4000" dirty="0"/>
              <a:t>There is not too much you can do to lower your overhead charges by changing details in APT.</a:t>
            </a:r>
          </a:p>
          <a:p>
            <a:pPr marL="1028700" lvl="1" indent="-342900">
              <a:buFont typeface="Arial" panose="020B0604020202020204" pitchFamily="34" charset="0"/>
              <a:buChar char="•"/>
            </a:pPr>
            <a:r>
              <a:rPr lang="en-US" sz="4000" dirty="0"/>
              <a:t>The Smart Accounting step in APT makes a reasonable attempt to lower artificially high overheads. </a:t>
            </a:r>
          </a:p>
          <a:p>
            <a:pPr marL="685800" lvl="1" indent="0">
              <a:buNone/>
            </a:pPr>
            <a:endParaRPr lang="en-US" sz="5800" b="1" i="1" dirty="0"/>
          </a:p>
          <a:p>
            <a:pPr marL="685800" lvl="1" indent="0" algn="ctr">
              <a:buNone/>
            </a:pPr>
            <a:r>
              <a:rPr lang="en-US" b="1" i="1" dirty="0">
                <a:solidFill>
                  <a:schemeClr val="accent1">
                    <a:lumMod val="75000"/>
                  </a:schemeClr>
                </a:solidFill>
              </a:rPr>
              <a:t>Our best advice to you is to concentrate on the science you want to do and don’t be overly concerned about overheads!</a:t>
            </a:r>
          </a:p>
          <a:p>
            <a:endParaRPr lang="en-US" dirty="0"/>
          </a:p>
        </p:txBody>
      </p:sp>
      <p:sp>
        <p:nvSpPr>
          <p:cNvPr id="3" name="Title 2">
            <a:extLst>
              <a:ext uri="{FF2B5EF4-FFF2-40B4-BE49-F238E27FC236}">
                <a16:creationId xmlns:a16="http://schemas.microsoft.com/office/drawing/2014/main" id="{2D9D455D-8853-9740-B696-1B5659C56F6D}"/>
              </a:ext>
            </a:extLst>
          </p:cNvPr>
          <p:cNvSpPr>
            <a:spLocks noGrp="1"/>
          </p:cNvSpPr>
          <p:nvPr>
            <p:ph type="title"/>
          </p:nvPr>
        </p:nvSpPr>
        <p:spPr/>
        <p:txBody>
          <a:bodyPr/>
          <a:lstStyle/>
          <a:p>
            <a:r>
              <a:rPr lang="en-US" dirty="0"/>
              <a:t>APT Overheads</a:t>
            </a:r>
          </a:p>
        </p:txBody>
      </p:sp>
    </p:spTree>
    <p:extLst>
      <p:ext uri="{BB962C8B-B14F-4D97-AF65-F5344CB8AC3E}">
        <p14:creationId xmlns:p14="http://schemas.microsoft.com/office/powerpoint/2010/main" val="220164049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B2B3B7-C5B7-8347-92C7-692F720CCDDF}"/>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BA03A5E9-6AEB-4B49-A18D-5D5736ED4808}"/>
              </a:ext>
            </a:extLst>
          </p:cNvPr>
          <p:cNvSpPr>
            <a:spLocks noGrp="1"/>
          </p:cNvSpPr>
          <p:nvPr>
            <p:ph type="title"/>
          </p:nvPr>
        </p:nvSpPr>
        <p:spPr/>
        <p:txBody>
          <a:bodyPr/>
          <a:lstStyle/>
          <a:p>
            <a:r>
              <a:rPr lang="en-US" dirty="0"/>
              <a:t>APT Overheads, continued</a:t>
            </a:r>
          </a:p>
        </p:txBody>
      </p:sp>
      <p:sp>
        <p:nvSpPr>
          <p:cNvPr id="4" name="Content Placeholder 2">
            <a:extLst>
              <a:ext uri="{FF2B5EF4-FFF2-40B4-BE49-F238E27FC236}">
                <a16:creationId xmlns:a16="http://schemas.microsoft.com/office/drawing/2014/main" id="{9DDA1000-3B65-BA4E-A0DC-6CA710C91C7D}"/>
              </a:ext>
            </a:extLst>
          </p:cNvPr>
          <p:cNvSpPr txBox="1">
            <a:spLocks/>
          </p:cNvSpPr>
          <p:nvPr/>
        </p:nvSpPr>
        <p:spPr>
          <a:xfrm>
            <a:off x="1248833" y="2042560"/>
            <a:ext cx="22085300" cy="10193820"/>
          </a:xfrm>
          <a:prstGeom prst="rect">
            <a:avLst/>
          </a:prstGeom>
        </p:spPr>
        <p:txBody>
          <a:bodyPr/>
          <a:lstStyle>
            <a:lvl1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a:lstStyle>
          <a:p>
            <a:pPr marL="342900" indent="-342900" hangingPunct="1">
              <a:buFont typeface="Arial" panose="020B0604020202020204" pitchFamily="34" charset="0"/>
              <a:buChar char="•"/>
            </a:pPr>
            <a:r>
              <a:rPr lang="en-US" sz="4000" b="1" dirty="0">
                <a:solidFill>
                  <a:schemeClr val="accent5">
                    <a:lumMod val="75000"/>
                    <a:lumOff val="25000"/>
                  </a:schemeClr>
                </a:solidFill>
                <a:latin typeface="+mn-lt"/>
              </a:rPr>
              <a:t>Direct overheads – activities directly associated with an observing program</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major slews</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mechanism motion times</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guide star acquisition times</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small angle maneuvers</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target acquisitions </a:t>
            </a:r>
          </a:p>
          <a:p>
            <a:pPr marL="342900" indent="-342900" hangingPunct="1">
              <a:buFont typeface="Arial" panose="020B0604020202020204" pitchFamily="34" charset="0"/>
              <a:buChar char="•"/>
            </a:pPr>
            <a:r>
              <a:rPr lang="en-US" sz="4000" b="1" dirty="0">
                <a:solidFill>
                  <a:schemeClr val="accent5">
                    <a:lumMod val="75000"/>
                    <a:lumOff val="25000"/>
                  </a:schemeClr>
                </a:solidFill>
                <a:latin typeface="+mn-lt"/>
              </a:rPr>
              <a:t>Indirect overheads – activities performed for the general support of science observations (16%)</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calibrations</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momentum management</a:t>
            </a:r>
          </a:p>
          <a:p>
            <a:pPr marL="1257300" lvl="1" indent="-571500" hangingPunct="1">
              <a:buFont typeface="Arial" panose="020B0604020202020204" pitchFamily="34" charset="0"/>
              <a:buChar char="•"/>
            </a:pPr>
            <a:r>
              <a:rPr lang="en-US" sz="4000" dirty="0" err="1">
                <a:solidFill>
                  <a:schemeClr val="accent5">
                    <a:lumMod val="75000"/>
                    <a:lumOff val="25000"/>
                  </a:schemeClr>
                </a:solidFill>
                <a:latin typeface="+mn-lt"/>
              </a:rPr>
              <a:t>wavefront</a:t>
            </a:r>
            <a:r>
              <a:rPr lang="en-US" sz="4000" dirty="0">
                <a:solidFill>
                  <a:schemeClr val="accent5">
                    <a:lumMod val="75000"/>
                    <a:lumOff val="25000"/>
                  </a:schemeClr>
                </a:solidFill>
                <a:latin typeface="+mn-lt"/>
              </a:rPr>
              <a:t> sensing and control</a:t>
            </a:r>
          </a:p>
          <a:p>
            <a:pPr marL="1257300" lvl="1" indent="-571500" hangingPunct="1">
              <a:buFont typeface="Arial" panose="020B0604020202020204" pitchFamily="34" charset="0"/>
              <a:buChar char="•"/>
            </a:pPr>
            <a:r>
              <a:rPr lang="en-US" sz="4000" dirty="0">
                <a:solidFill>
                  <a:schemeClr val="accent5">
                    <a:lumMod val="75000"/>
                    <a:lumOff val="25000"/>
                  </a:schemeClr>
                </a:solidFill>
                <a:latin typeface="+mn-lt"/>
              </a:rPr>
              <a:t>other observatory maintenance activities</a:t>
            </a:r>
          </a:p>
          <a:p>
            <a:pPr marL="342900" indent="-342900">
              <a:buFont typeface="Arial" panose="020B0604020202020204" pitchFamily="34" charset="0"/>
              <a:buChar char="•"/>
            </a:pPr>
            <a:r>
              <a:rPr lang="en-US" sz="4000" b="1" dirty="0">
                <a:solidFill>
                  <a:schemeClr val="accent5">
                    <a:lumMod val="75000"/>
                    <a:lumOff val="25000"/>
                  </a:schemeClr>
                </a:solidFill>
                <a:latin typeface="+mn-lt"/>
              </a:rPr>
              <a:t>Instrument overheads – activities directly associated with each instrument</a:t>
            </a:r>
          </a:p>
          <a:p>
            <a:pPr marL="1257300" lvl="1" indent="-571500">
              <a:buFont typeface="Arial" panose="020B0604020202020204" pitchFamily="34" charset="0"/>
              <a:buChar char="•"/>
            </a:pPr>
            <a:r>
              <a:rPr lang="en-US" sz="4000" dirty="0">
                <a:solidFill>
                  <a:schemeClr val="accent5">
                    <a:lumMod val="75000"/>
                    <a:lumOff val="25000"/>
                  </a:schemeClr>
                </a:solidFill>
                <a:latin typeface="+mn-lt"/>
              </a:rPr>
              <a:t>Filter/grating changes</a:t>
            </a:r>
          </a:p>
          <a:p>
            <a:pPr marL="1257300" lvl="1" indent="-571500">
              <a:buFont typeface="Arial" panose="020B0604020202020204" pitchFamily="34" charset="0"/>
              <a:buChar char="•"/>
            </a:pPr>
            <a:r>
              <a:rPr lang="en-US" sz="4000" dirty="0">
                <a:solidFill>
                  <a:schemeClr val="accent5">
                    <a:lumMod val="75000"/>
                    <a:lumOff val="25000"/>
                  </a:schemeClr>
                </a:solidFill>
                <a:latin typeface="+mn-lt"/>
              </a:rPr>
              <a:t>detector readout</a:t>
            </a:r>
          </a:p>
          <a:p>
            <a:pPr marL="1257300" lvl="1" indent="-571500">
              <a:buFont typeface="Arial" panose="020B0604020202020204" pitchFamily="34" charset="0"/>
              <a:buChar char="•"/>
            </a:pPr>
            <a:r>
              <a:rPr lang="en-US" sz="4000" dirty="0">
                <a:solidFill>
                  <a:schemeClr val="accent5">
                    <a:lumMod val="75000"/>
                    <a:lumOff val="25000"/>
                  </a:schemeClr>
                </a:solidFill>
                <a:latin typeface="+mn-lt"/>
              </a:rPr>
              <a:t>Instrument operations script compilation time</a:t>
            </a:r>
          </a:p>
          <a:p>
            <a:pPr marL="685800" lvl="1" hangingPunct="1"/>
            <a:endParaRPr lang="en-US" sz="3600" dirty="0">
              <a:solidFill>
                <a:schemeClr val="accent5">
                  <a:lumMod val="75000"/>
                  <a:lumOff val="25000"/>
                </a:schemeClr>
              </a:solidFill>
              <a:latin typeface="+mn-lt"/>
            </a:endParaRPr>
          </a:p>
        </p:txBody>
      </p:sp>
      <p:sp>
        <p:nvSpPr>
          <p:cNvPr id="5" name="TextBox 4">
            <a:extLst>
              <a:ext uri="{FF2B5EF4-FFF2-40B4-BE49-F238E27FC236}">
                <a16:creationId xmlns:a16="http://schemas.microsoft.com/office/drawing/2014/main" id="{EFD5131F-89C2-794B-998C-2D16101671D1}"/>
              </a:ext>
            </a:extLst>
          </p:cNvPr>
          <p:cNvSpPr txBox="1"/>
          <p:nvPr/>
        </p:nvSpPr>
        <p:spPr>
          <a:xfrm>
            <a:off x="12192000" y="11673440"/>
            <a:ext cx="12025930" cy="1082348"/>
          </a:xfrm>
          <a:prstGeom prst="rect">
            <a:avLst/>
          </a:prstGeom>
          <a:noFill/>
        </p:spPr>
        <p:txBody>
          <a:bodyPr wrap="square" rtlCol="0">
            <a:spAutoFit/>
          </a:bodyPr>
          <a:lstStyle/>
          <a:p>
            <a:r>
              <a:rPr lang="en-US" sz="2800" dirty="0"/>
              <a:t>Additional Resource: </a:t>
            </a:r>
          </a:p>
          <a:p>
            <a:pPr marL="1028700" lvl="1" indent="-342900">
              <a:buFont typeface="Arial" panose="020B0604020202020204" pitchFamily="34" charset="0"/>
              <a:buChar char="•"/>
            </a:pPr>
            <a:r>
              <a:rPr lang="en-US" sz="2800" dirty="0">
                <a:hlinkClick r:id="rId3"/>
              </a:rPr>
              <a:t>JDox Article: JWST Overheads and TIme Accounting Overview</a:t>
            </a:r>
            <a:endParaRPr lang="en-US" sz="2800" dirty="0"/>
          </a:p>
        </p:txBody>
      </p:sp>
    </p:spTree>
    <p:extLst>
      <p:ext uri="{BB962C8B-B14F-4D97-AF65-F5344CB8AC3E}">
        <p14:creationId xmlns:p14="http://schemas.microsoft.com/office/powerpoint/2010/main" val="34848767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9D5DA2-316E-724F-A4EC-FB045DB296C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2" name="Text Placeholder 1">
            <a:extLst>
              <a:ext uri="{FF2B5EF4-FFF2-40B4-BE49-F238E27FC236}">
                <a16:creationId xmlns:a16="http://schemas.microsoft.com/office/drawing/2014/main" id="{A3D24553-2622-8C4E-9D5D-E0CBB6ECF95C}"/>
              </a:ext>
            </a:extLst>
          </p:cNvPr>
          <p:cNvSpPr>
            <a:spLocks noGrp="1"/>
          </p:cNvSpPr>
          <p:nvPr>
            <p:ph type="body" idx="1"/>
          </p:nvPr>
        </p:nvSpPr>
        <p:spPr>
          <a:xfrm>
            <a:off x="1248833" y="1964266"/>
            <a:ext cx="19309673" cy="10397067"/>
          </a:xfrm>
        </p:spPr>
        <p:txBody>
          <a:bodyPr>
            <a:noAutofit/>
          </a:bodyPr>
          <a:lstStyle/>
          <a:p>
            <a:pPr marL="342900" indent="-342900">
              <a:buFont typeface="Arial" panose="020B0604020202020204" pitchFamily="34" charset="0"/>
              <a:buChar char="•"/>
            </a:pPr>
            <a:r>
              <a:rPr lang="en-US" sz="4000" b="1" dirty="0"/>
              <a:t>Many overheads are known from ground testing, and can be applied deterministically (those occurring within a visit)</a:t>
            </a:r>
          </a:p>
          <a:p>
            <a:pPr marL="1257300" lvl="1" indent="-571500">
              <a:buFont typeface="Arial" panose="020B0604020202020204" pitchFamily="34" charset="0"/>
              <a:buChar char="•"/>
            </a:pPr>
            <a:r>
              <a:rPr lang="en-US" sz="3600" dirty="0"/>
              <a:t>mechanism motions (filter or grating wheel rotations, other setup activities).</a:t>
            </a:r>
          </a:p>
          <a:p>
            <a:pPr marL="1257300" lvl="1" indent="-571500">
              <a:buFont typeface="Arial" panose="020B0604020202020204" pitchFamily="34" charset="0"/>
              <a:buChar char="•"/>
            </a:pPr>
            <a:r>
              <a:rPr lang="en-US" sz="3600" dirty="0"/>
              <a:t>Small Angle Maneuvers (SAMs) (e.g., motions between dither steps or mosaic tiles).</a:t>
            </a:r>
          </a:p>
          <a:p>
            <a:pPr marL="1257300" lvl="1" indent="-571500">
              <a:buFont typeface="Arial" panose="020B0604020202020204" pitchFamily="34" charset="0"/>
              <a:buChar char="•"/>
            </a:pPr>
            <a:r>
              <a:rPr lang="en-US" sz="3600" dirty="0"/>
              <a:t>target acquisition time (when needed).</a:t>
            </a:r>
          </a:p>
          <a:p>
            <a:pPr marL="342900" indent="-342900">
              <a:buFont typeface="Arial" panose="020B0604020202020204" pitchFamily="34" charset="0"/>
              <a:buChar char="•"/>
            </a:pPr>
            <a:r>
              <a:rPr lang="en-US" sz="4000" b="1" dirty="0"/>
              <a:t>Statistical time estimates – assumed average time of activities that depend on the exact sequence of events when scheduled.</a:t>
            </a:r>
          </a:p>
          <a:p>
            <a:pPr marL="1428750" lvl="1" indent="-742950">
              <a:buFont typeface="Arial" panose="020B0604020202020204" pitchFamily="34" charset="0"/>
              <a:buChar char="•"/>
            </a:pPr>
            <a:r>
              <a:rPr lang="en-US" sz="3600" dirty="0"/>
              <a:t>Ex: Initial slew time from previous observation to the first visit of your observation cannot be known by APT.</a:t>
            </a:r>
          </a:p>
          <a:p>
            <a:pPr marL="1428750" lvl="1" indent="-742950">
              <a:buFont typeface="Arial" panose="020B0604020202020204" pitchFamily="34" charset="0"/>
              <a:buChar char="•"/>
            </a:pPr>
            <a:r>
              <a:rPr lang="en-US" sz="3600" dirty="0"/>
              <a:t>Scheduling studies indicate an average initial slew time of 1800 s.</a:t>
            </a:r>
          </a:p>
          <a:p>
            <a:pPr marL="1428750" lvl="1" indent="-742950">
              <a:buFont typeface="Arial" panose="020B0604020202020204" pitchFamily="34" charset="0"/>
              <a:buChar char="•"/>
            </a:pPr>
            <a:r>
              <a:rPr lang="en-US" sz="3600" dirty="0"/>
              <a:t>This is charged once per observation, but see below (Smart Accounting)</a:t>
            </a:r>
          </a:p>
          <a:p>
            <a:pPr marL="342900" indent="-342900">
              <a:buFont typeface="Arial" panose="020B0604020202020204" pitchFamily="34" charset="0"/>
              <a:buChar char="•"/>
            </a:pPr>
            <a:r>
              <a:rPr lang="en-US" sz="4000" b="1" dirty="0"/>
              <a:t>Some overheads are combinations!</a:t>
            </a:r>
          </a:p>
          <a:p>
            <a:pPr marL="1257300" lvl="1" indent="-571500">
              <a:buFont typeface="Arial" panose="020B0604020202020204" pitchFamily="34" charset="0"/>
              <a:buChar char="•"/>
            </a:pPr>
            <a:r>
              <a:rPr lang="en-US" sz="3600" dirty="0"/>
              <a:t>Guide star acquisition time assumed includes a statistical estimate of how often initial failures and retries will need to be executed.</a:t>
            </a:r>
          </a:p>
          <a:p>
            <a:pPr marL="1257300" lvl="1" indent="-571500">
              <a:buFont typeface="Arial" panose="020B0604020202020204" pitchFamily="34" charset="0"/>
              <a:buChar char="•"/>
            </a:pPr>
            <a:r>
              <a:rPr lang="en-US" sz="3600" dirty="0"/>
              <a:t>But then this fixed time is charged to each visit.</a:t>
            </a:r>
          </a:p>
        </p:txBody>
      </p:sp>
      <p:sp>
        <p:nvSpPr>
          <p:cNvPr id="3" name="Title 2">
            <a:extLst>
              <a:ext uri="{FF2B5EF4-FFF2-40B4-BE49-F238E27FC236}">
                <a16:creationId xmlns:a16="http://schemas.microsoft.com/office/drawing/2014/main" id="{75AC58B8-FC33-514E-8F0D-168E834CB717}"/>
              </a:ext>
            </a:extLst>
          </p:cNvPr>
          <p:cNvSpPr>
            <a:spLocks noGrp="1"/>
          </p:cNvSpPr>
          <p:nvPr>
            <p:ph type="title"/>
          </p:nvPr>
        </p:nvSpPr>
        <p:spPr/>
        <p:txBody>
          <a:bodyPr/>
          <a:lstStyle/>
          <a:p>
            <a:r>
              <a:rPr lang="en-US" dirty="0"/>
              <a:t>APT Overheads, continued</a:t>
            </a:r>
          </a:p>
        </p:txBody>
      </p:sp>
    </p:spTree>
    <p:extLst>
      <p:ext uri="{BB962C8B-B14F-4D97-AF65-F5344CB8AC3E}">
        <p14:creationId xmlns:p14="http://schemas.microsoft.com/office/powerpoint/2010/main" val="15933404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3B664B-2A32-9945-997E-DC3471437FEB}"/>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2" name="Text Placeholder 1">
            <a:extLst>
              <a:ext uri="{FF2B5EF4-FFF2-40B4-BE49-F238E27FC236}">
                <a16:creationId xmlns:a16="http://schemas.microsoft.com/office/drawing/2014/main" id="{E04776AD-2F1B-0646-8272-CFB7C9DD8D72}"/>
              </a:ext>
            </a:extLst>
          </p:cNvPr>
          <p:cNvSpPr>
            <a:spLocks noGrp="1"/>
          </p:cNvSpPr>
          <p:nvPr>
            <p:ph type="body" idx="1"/>
          </p:nvPr>
        </p:nvSpPr>
        <p:spPr>
          <a:xfrm>
            <a:off x="1248833" y="2664380"/>
            <a:ext cx="8993168" cy="8500534"/>
          </a:xfrm>
        </p:spPr>
        <p:txBody>
          <a:bodyPr/>
          <a:lstStyle/>
          <a:p>
            <a:pPr marL="342900" indent="-342900">
              <a:buFont typeface="Arial" panose="020B0604020202020204" pitchFamily="34" charset="0"/>
              <a:buChar char="•"/>
            </a:pPr>
            <a:r>
              <a:rPr lang="en-US" b="1" dirty="0">
                <a:solidFill>
                  <a:schemeClr val="accent5">
                    <a:lumMod val="75000"/>
                    <a:lumOff val="25000"/>
                  </a:schemeClr>
                </a:solidFill>
              </a:rPr>
              <a:t>Shows a summary of various overheads affecting the proposed observations.</a:t>
            </a:r>
          </a:p>
          <a:p>
            <a:pPr marL="342900" indent="-342900">
              <a:buFont typeface="Arial" panose="020B0604020202020204" pitchFamily="34" charset="0"/>
              <a:buChar char="•"/>
            </a:pPr>
            <a:r>
              <a:rPr lang="en-US" b="1" dirty="0">
                <a:solidFill>
                  <a:schemeClr val="accent5">
                    <a:lumMod val="75000"/>
                    <a:lumOff val="25000"/>
                  </a:schemeClr>
                </a:solidFill>
              </a:rPr>
              <a:t>Provides you with insight into the major steps that occur and the times accounted to each.</a:t>
            </a:r>
          </a:p>
          <a:p>
            <a:pPr marL="342900" indent="-342900">
              <a:buFont typeface="Arial" panose="020B0604020202020204" pitchFamily="34" charset="0"/>
              <a:buChar char="•"/>
            </a:pPr>
            <a:r>
              <a:rPr lang="en-US" b="1" dirty="0">
                <a:solidFill>
                  <a:schemeClr val="accent5">
                    <a:lumMod val="75000"/>
                    <a:lumOff val="25000"/>
                  </a:schemeClr>
                </a:solidFill>
              </a:rPr>
              <a:t>Is not meant to represent the actual detailed set of events that occur in the onboard execution of the observation.</a:t>
            </a:r>
          </a:p>
          <a:p>
            <a:pPr marL="0" indent="0">
              <a:buNone/>
            </a:pPr>
            <a:endParaRPr lang="en-US" dirty="0"/>
          </a:p>
        </p:txBody>
      </p:sp>
      <p:sp>
        <p:nvSpPr>
          <p:cNvPr id="3" name="Title 2">
            <a:extLst>
              <a:ext uri="{FF2B5EF4-FFF2-40B4-BE49-F238E27FC236}">
                <a16:creationId xmlns:a16="http://schemas.microsoft.com/office/drawing/2014/main" id="{828215E5-4822-7744-ACB4-8F73B35E46D5}"/>
              </a:ext>
            </a:extLst>
          </p:cNvPr>
          <p:cNvSpPr>
            <a:spLocks noGrp="1"/>
          </p:cNvSpPr>
          <p:nvPr>
            <p:ph type="title"/>
          </p:nvPr>
        </p:nvSpPr>
        <p:spPr/>
        <p:txBody>
          <a:bodyPr/>
          <a:lstStyle/>
          <a:p>
            <a:r>
              <a:rPr lang="en-US" dirty="0"/>
              <a:t>APT Graphical Timeline</a:t>
            </a:r>
          </a:p>
        </p:txBody>
      </p:sp>
      <p:sp>
        <p:nvSpPr>
          <p:cNvPr id="4" name="TextBox 3">
            <a:extLst>
              <a:ext uri="{FF2B5EF4-FFF2-40B4-BE49-F238E27FC236}">
                <a16:creationId xmlns:a16="http://schemas.microsoft.com/office/drawing/2014/main" id="{517740FB-7594-8F4E-B8FA-7F1034B6A2BD}"/>
              </a:ext>
            </a:extLst>
          </p:cNvPr>
          <p:cNvSpPr txBox="1"/>
          <p:nvPr/>
        </p:nvSpPr>
        <p:spPr>
          <a:xfrm>
            <a:off x="14141999" y="11164914"/>
            <a:ext cx="8993168" cy="1641475"/>
          </a:xfrm>
          <a:prstGeom prst="rect">
            <a:avLst/>
          </a:prstGeom>
          <a:noFill/>
        </p:spPr>
        <p:txBody>
          <a:bodyPr wrap="none" rtlCol="0">
            <a:spAutoFit/>
          </a:bodyPr>
          <a:lstStyle/>
          <a:p>
            <a:r>
              <a:rPr lang="en-US" sz="2800" dirty="0"/>
              <a:t>Additional Resources:</a:t>
            </a:r>
          </a:p>
          <a:p>
            <a:pPr marL="1028700" lvl="1" indent="-342900">
              <a:buFont typeface="Arial" panose="020B0604020202020204" pitchFamily="34" charset="0"/>
              <a:buChar char="•"/>
            </a:pPr>
            <a:r>
              <a:rPr lang="en-US" sz="2800" dirty="0">
                <a:hlinkClick r:id="rId3"/>
              </a:rPr>
              <a:t>JDox Article: APT Graphical Timeline</a:t>
            </a:r>
            <a:endParaRPr lang="en-US" sz="2800" dirty="0"/>
          </a:p>
          <a:p>
            <a:pPr marL="1028700" lvl="1" indent="-342900">
              <a:buFont typeface="Arial" panose="020B0604020202020204" pitchFamily="34" charset="0"/>
              <a:buChar char="•"/>
            </a:pPr>
            <a:r>
              <a:rPr lang="en-US" sz="2800" dirty="0">
                <a:hlinkClick r:id="rId4"/>
              </a:rPr>
              <a:t>YouTube Video Tutorial: APT Graphical Timeline</a:t>
            </a:r>
            <a:endParaRPr lang="en-US" sz="2800" dirty="0"/>
          </a:p>
        </p:txBody>
      </p:sp>
      <p:pic>
        <p:nvPicPr>
          <p:cNvPr id="5" name="Picture 4">
            <a:extLst>
              <a:ext uri="{FF2B5EF4-FFF2-40B4-BE49-F238E27FC236}">
                <a16:creationId xmlns:a16="http://schemas.microsoft.com/office/drawing/2014/main" id="{DA1D1F0B-28F4-E64D-A953-5A82943D8FFA}"/>
              </a:ext>
            </a:extLst>
          </p:cNvPr>
          <p:cNvPicPr>
            <a:picLocks noChangeAspect="1"/>
          </p:cNvPicPr>
          <p:nvPr/>
        </p:nvPicPr>
        <p:blipFill>
          <a:blip r:embed="rId5"/>
          <a:stretch>
            <a:fillRect/>
          </a:stretch>
        </p:blipFill>
        <p:spPr>
          <a:xfrm>
            <a:off x="10327936" y="3472519"/>
            <a:ext cx="13797128" cy="7339139"/>
          </a:xfrm>
          <a:prstGeom prst="rect">
            <a:avLst/>
          </a:prstGeom>
        </p:spPr>
      </p:pic>
      <p:pic>
        <p:nvPicPr>
          <p:cNvPr id="6" name="Picture 5">
            <a:extLst>
              <a:ext uri="{FF2B5EF4-FFF2-40B4-BE49-F238E27FC236}">
                <a16:creationId xmlns:a16="http://schemas.microsoft.com/office/drawing/2014/main" id="{7630CC61-40E3-C344-8A84-08E92FB486A6}"/>
              </a:ext>
            </a:extLst>
          </p:cNvPr>
          <p:cNvPicPr>
            <a:picLocks noChangeAspect="1"/>
          </p:cNvPicPr>
          <p:nvPr/>
        </p:nvPicPr>
        <p:blipFill rotWithShape="1">
          <a:blip r:embed="rId6"/>
          <a:srcRect t="32963"/>
          <a:stretch/>
        </p:blipFill>
        <p:spPr>
          <a:xfrm>
            <a:off x="10327936" y="3472519"/>
            <a:ext cx="13797128" cy="1314516"/>
          </a:xfrm>
          <a:prstGeom prst="rect">
            <a:avLst/>
          </a:prstGeom>
        </p:spPr>
      </p:pic>
    </p:spTree>
    <p:extLst>
      <p:ext uri="{BB962C8B-B14F-4D97-AF65-F5344CB8AC3E}">
        <p14:creationId xmlns:p14="http://schemas.microsoft.com/office/powerpoint/2010/main" val="237415105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20EE56-BA5B-D544-9B6A-D07EDD5AE2E6}"/>
              </a:ext>
            </a:extLst>
          </p:cNvPr>
          <p:cNvPicPr>
            <a:picLocks noChangeAspect="1"/>
          </p:cNvPicPr>
          <p:nvPr/>
        </p:nvPicPr>
        <p:blipFill>
          <a:blip r:embed="rId2"/>
          <a:stretch>
            <a:fillRect/>
          </a:stretch>
        </p:blipFill>
        <p:spPr>
          <a:xfrm>
            <a:off x="3724358" y="2224878"/>
            <a:ext cx="17298187" cy="4863472"/>
          </a:xfrm>
          <a:prstGeom prst="rect">
            <a:avLst/>
          </a:prstGeom>
        </p:spPr>
      </p:pic>
      <p:sp>
        <p:nvSpPr>
          <p:cNvPr id="2" name="Slide Number Placeholder 1">
            <a:extLst>
              <a:ext uri="{FF2B5EF4-FFF2-40B4-BE49-F238E27FC236}">
                <a16:creationId xmlns:a16="http://schemas.microsoft.com/office/drawing/2014/main" id="{72FC8444-DC38-3F42-8448-47CB3A52A695}"/>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itle 2">
            <a:extLst>
              <a:ext uri="{FF2B5EF4-FFF2-40B4-BE49-F238E27FC236}">
                <a16:creationId xmlns:a16="http://schemas.microsoft.com/office/drawing/2014/main" id="{38C347D7-89BF-6D49-B563-A0C29A841928}"/>
              </a:ext>
            </a:extLst>
          </p:cNvPr>
          <p:cNvSpPr>
            <a:spLocks noGrp="1"/>
          </p:cNvSpPr>
          <p:nvPr>
            <p:ph type="title"/>
          </p:nvPr>
        </p:nvSpPr>
        <p:spPr/>
        <p:txBody>
          <a:bodyPr/>
          <a:lstStyle/>
          <a:p>
            <a:r>
              <a:rPr lang="en-US" dirty="0"/>
              <a:t>APT Graphical Timeline Examples</a:t>
            </a:r>
          </a:p>
        </p:txBody>
      </p:sp>
      <p:pic>
        <p:nvPicPr>
          <p:cNvPr id="5" name="Picture 4">
            <a:extLst>
              <a:ext uri="{FF2B5EF4-FFF2-40B4-BE49-F238E27FC236}">
                <a16:creationId xmlns:a16="http://schemas.microsoft.com/office/drawing/2014/main" id="{630FCFA7-34C9-1148-915E-6C087C9A0C65}"/>
              </a:ext>
            </a:extLst>
          </p:cNvPr>
          <p:cNvPicPr>
            <a:picLocks noChangeAspect="1"/>
          </p:cNvPicPr>
          <p:nvPr/>
        </p:nvPicPr>
        <p:blipFill>
          <a:blip r:embed="rId3"/>
          <a:stretch>
            <a:fillRect/>
          </a:stretch>
        </p:blipFill>
        <p:spPr>
          <a:xfrm>
            <a:off x="5724908" y="7141456"/>
            <a:ext cx="17951695" cy="4627913"/>
          </a:xfrm>
          <a:prstGeom prst="rect">
            <a:avLst/>
          </a:prstGeom>
        </p:spPr>
      </p:pic>
      <p:sp>
        <p:nvSpPr>
          <p:cNvPr id="6" name="TextBox 11">
            <a:extLst>
              <a:ext uri="{FF2B5EF4-FFF2-40B4-BE49-F238E27FC236}">
                <a16:creationId xmlns:a16="http://schemas.microsoft.com/office/drawing/2014/main" id="{91E9D0C5-1762-9746-9665-F27CC47AFE5C}"/>
              </a:ext>
            </a:extLst>
          </p:cNvPr>
          <p:cNvSpPr txBox="1"/>
          <p:nvPr/>
        </p:nvSpPr>
        <p:spPr>
          <a:xfrm>
            <a:off x="12373452" y="7293154"/>
            <a:ext cx="4130292"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Hover cursor over any overhead or exposure to see more details.</a:t>
            </a:r>
          </a:p>
        </p:txBody>
      </p:sp>
      <p:sp>
        <p:nvSpPr>
          <p:cNvPr id="9" name="TextBox 18">
            <a:extLst>
              <a:ext uri="{FF2B5EF4-FFF2-40B4-BE49-F238E27FC236}">
                <a16:creationId xmlns:a16="http://schemas.microsoft.com/office/drawing/2014/main" id="{30DB5444-A6BE-F34B-993F-1DEF9611D62D}"/>
              </a:ext>
            </a:extLst>
          </p:cNvPr>
          <p:cNvSpPr txBox="1"/>
          <p:nvPr/>
        </p:nvSpPr>
        <p:spPr>
          <a:xfrm>
            <a:off x="1286935" y="3105222"/>
            <a:ext cx="3691465"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t>Initial visit, relatively short science exposure; overheads dominate</a:t>
            </a:r>
          </a:p>
        </p:txBody>
      </p:sp>
      <p:sp>
        <p:nvSpPr>
          <p:cNvPr id="10" name="TextBox 19">
            <a:extLst>
              <a:ext uri="{FF2B5EF4-FFF2-40B4-BE49-F238E27FC236}">
                <a16:creationId xmlns:a16="http://schemas.microsoft.com/office/drawing/2014/main" id="{E6500EC5-4827-CF4E-AAA5-6CAE8ECBA237}"/>
              </a:ext>
            </a:extLst>
          </p:cNvPr>
          <p:cNvSpPr txBox="1"/>
          <p:nvPr/>
        </p:nvSpPr>
        <p:spPr>
          <a:xfrm>
            <a:off x="1248833" y="8283619"/>
            <a:ext cx="467360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t>A second visit, relatively fewer overheads, long science exposure</a:t>
            </a:r>
          </a:p>
        </p:txBody>
      </p:sp>
      <p:cxnSp>
        <p:nvCxnSpPr>
          <p:cNvPr id="11" name="Straight Arrow Connector 10">
            <a:extLst>
              <a:ext uri="{FF2B5EF4-FFF2-40B4-BE49-F238E27FC236}">
                <a16:creationId xmlns:a16="http://schemas.microsoft.com/office/drawing/2014/main" id="{74D0B9E9-25A4-A44A-AA5B-2B8818CAABF5}"/>
              </a:ext>
            </a:extLst>
          </p:cNvPr>
          <p:cNvCxnSpPr>
            <a:cxnSpLocks/>
          </p:cNvCxnSpPr>
          <p:nvPr/>
        </p:nvCxnSpPr>
        <p:spPr>
          <a:xfrm flipH="1" flipV="1">
            <a:off x="10329333" y="6858000"/>
            <a:ext cx="2044119" cy="692486"/>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99E706-2CCC-CD41-A947-D3151A8998BA}"/>
              </a:ext>
            </a:extLst>
          </p:cNvPr>
          <p:cNvCxnSpPr>
            <a:cxnSpLocks/>
          </p:cNvCxnSpPr>
          <p:nvPr/>
        </p:nvCxnSpPr>
        <p:spPr>
          <a:xfrm flipH="1">
            <a:off x="15070667" y="8157715"/>
            <a:ext cx="723950" cy="174236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BA9A2F-DCAB-B443-AB89-6FB8D74393DC}"/>
              </a:ext>
            </a:extLst>
          </p:cNvPr>
          <p:cNvSpPr txBox="1"/>
          <p:nvPr/>
        </p:nvSpPr>
        <p:spPr>
          <a:xfrm>
            <a:off x="22013333" y="700585"/>
            <a:ext cx="102657"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endPar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cxnSp>
        <p:nvCxnSpPr>
          <p:cNvPr id="22" name="Straight Arrow Connector 21">
            <a:extLst>
              <a:ext uri="{FF2B5EF4-FFF2-40B4-BE49-F238E27FC236}">
                <a16:creationId xmlns:a16="http://schemas.microsoft.com/office/drawing/2014/main" id="{777389EB-BA56-4C46-AFE9-4402974AC1BA}"/>
              </a:ext>
            </a:extLst>
          </p:cNvPr>
          <p:cNvCxnSpPr>
            <a:cxnSpLocks/>
          </p:cNvCxnSpPr>
          <p:nvPr/>
        </p:nvCxnSpPr>
        <p:spPr>
          <a:xfrm flipH="1" flipV="1">
            <a:off x="7313248" y="6259407"/>
            <a:ext cx="492413" cy="598593"/>
          </a:xfrm>
          <a:prstGeom prst="straightConnector1">
            <a:avLst/>
          </a:prstGeom>
          <a:ln w="88900">
            <a:tailEnd type="stealth"/>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A86CBCFB-9163-AC45-BCCD-E29A4B895AE8}"/>
              </a:ext>
            </a:extLst>
          </p:cNvPr>
          <p:cNvCxnSpPr>
            <a:cxnSpLocks/>
          </p:cNvCxnSpPr>
          <p:nvPr/>
        </p:nvCxnSpPr>
        <p:spPr>
          <a:xfrm flipH="1" flipV="1">
            <a:off x="14700756" y="9900075"/>
            <a:ext cx="369911" cy="268529"/>
          </a:xfrm>
          <a:prstGeom prst="straightConnector1">
            <a:avLst/>
          </a:prstGeom>
          <a:ln w="88900">
            <a:tailEnd type="stealth"/>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780588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472B7A-6F24-2F41-9F2A-BCEA5D4FAB7D}"/>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Title 2">
            <a:extLst>
              <a:ext uri="{FF2B5EF4-FFF2-40B4-BE49-F238E27FC236}">
                <a16:creationId xmlns:a16="http://schemas.microsoft.com/office/drawing/2014/main" id="{38C347D7-89BF-6D49-B563-A0C29A841928}"/>
              </a:ext>
            </a:extLst>
          </p:cNvPr>
          <p:cNvSpPr>
            <a:spLocks noGrp="1"/>
          </p:cNvSpPr>
          <p:nvPr>
            <p:ph type="title"/>
          </p:nvPr>
        </p:nvSpPr>
        <p:spPr/>
        <p:txBody>
          <a:bodyPr>
            <a:normAutofit fontScale="90000"/>
          </a:bodyPr>
          <a:lstStyle/>
          <a:p>
            <a:r>
              <a:rPr lang="en-US" dirty="0"/>
              <a:t>APT Science Time and Total Charged Time</a:t>
            </a:r>
          </a:p>
        </p:txBody>
      </p:sp>
      <p:sp>
        <p:nvSpPr>
          <p:cNvPr id="4" name="Content Placeholder 2">
            <a:extLst>
              <a:ext uri="{FF2B5EF4-FFF2-40B4-BE49-F238E27FC236}">
                <a16:creationId xmlns:a16="http://schemas.microsoft.com/office/drawing/2014/main" id="{19FC8740-B63E-AF40-82CD-23D556E01414}"/>
              </a:ext>
            </a:extLst>
          </p:cNvPr>
          <p:cNvSpPr txBox="1">
            <a:spLocks/>
          </p:cNvSpPr>
          <p:nvPr/>
        </p:nvSpPr>
        <p:spPr>
          <a:xfrm>
            <a:off x="1248833" y="1723673"/>
            <a:ext cx="19495429" cy="1587038"/>
          </a:xfrm>
          <a:prstGeom prst="rect">
            <a:avLst/>
          </a:prstGeom>
        </p:spPr>
        <p:txBody>
          <a:bodyPr/>
          <a:lstStyle>
            <a:lvl1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latinLnBrk="0">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a:lstStyle>
          <a:p>
            <a:pPr hangingPunct="1"/>
            <a:r>
              <a:rPr lang="en-US" sz="4000" b="1" dirty="0">
                <a:solidFill>
                  <a:schemeClr val="accent5">
                    <a:lumMod val="75000"/>
                    <a:lumOff val="25000"/>
                  </a:schemeClr>
                </a:solidFill>
                <a:latin typeface="+mn-lt"/>
              </a:rPr>
              <a:t>Science time and total charged time (including overheads) can be viewed in APT at the proposal level, the observation level, and visit level.</a:t>
            </a:r>
          </a:p>
        </p:txBody>
      </p:sp>
      <p:sp>
        <p:nvSpPr>
          <p:cNvPr id="5" name="TextBox 4">
            <a:extLst>
              <a:ext uri="{FF2B5EF4-FFF2-40B4-BE49-F238E27FC236}">
                <a16:creationId xmlns:a16="http://schemas.microsoft.com/office/drawing/2014/main" id="{73A2B425-2D1F-8F44-B536-9CD56A9F1914}"/>
              </a:ext>
            </a:extLst>
          </p:cNvPr>
          <p:cNvSpPr txBox="1"/>
          <p:nvPr/>
        </p:nvSpPr>
        <p:spPr>
          <a:xfrm>
            <a:off x="1367335" y="7491541"/>
            <a:ext cx="1458747" cy="1328569"/>
          </a:xfrm>
          <a:prstGeom prst="rect">
            <a:avLst/>
          </a:prstGeom>
          <a:noFill/>
        </p:spPr>
        <p:txBody>
          <a:bodyPr wrap="square" rtlCol="0">
            <a:spAutoFit/>
          </a:bodyPr>
          <a:lstStyle/>
          <a:p>
            <a:pPr algn="ctr"/>
            <a:r>
              <a:rPr lang="en-US" sz="3600" b="1" dirty="0"/>
              <a:t>Visit </a:t>
            </a:r>
          </a:p>
          <a:p>
            <a:pPr algn="ctr"/>
            <a:r>
              <a:rPr lang="en-US" sz="3600" b="1" dirty="0"/>
              <a:t>level</a:t>
            </a:r>
          </a:p>
        </p:txBody>
      </p:sp>
      <p:sp>
        <p:nvSpPr>
          <p:cNvPr id="6" name="TextBox 5">
            <a:extLst>
              <a:ext uri="{FF2B5EF4-FFF2-40B4-BE49-F238E27FC236}">
                <a16:creationId xmlns:a16="http://schemas.microsoft.com/office/drawing/2014/main" id="{CA28E4A0-B110-384C-AA29-9CF04C0E9C2D}"/>
              </a:ext>
            </a:extLst>
          </p:cNvPr>
          <p:cNvSpPr txBox="1"/>
          <p:nvPr/>
        </p:nvSpPr>
        <p:spPr>
          <a:xfrm>
            <a:off x="1005077" y="10187111"/>
            <a:ext cx="3182304" cy="1328569"/>
          </a:xfrm>
          <a:prstGeom prst="rect">
            <a:avLst/>
          </a:prstGeom>
          <a:noFill/>
        </p:spPr>
        <p:txBody>
          <a:bodyPr wrap="square" rtlCol="0">
            <a:spAutoFit/>
          </a:bodyPr>
          <a:lstStyle/>
          <a:p>
            <a:pPr algn="ctr"/>
            <a:r>
              <a:rPr lang="en-US" sz="3600" b="1" dirty="0"/>
              <a:t>Observation </a:t>
            </a:r>
          </a:p>
          <a:p>
            <a:pPr algn="ctr"/>
            <a:r>
              <a:rPr lang="en-US" sz="3600" b="1" dirty="0"/>
              <a:t>level</a:t>
            </a:r>
          </a:p>
        </p:txBody>
      </p:sp>
      <p:pic>
        <p:nvPicPr>
          <p:cNvPr id="7" name="Picture 6">
            <a:extLst>
              <a:ext uri="{FF2B5EF4-FFF2-40B4-BE49-F238E27FC236}">
                <a16:creationId xmlns:a16="http://schemas.microsoft.com/office/drawing/2014/main" id="{10A2D2BA-1C94-5540-8F95-7CE12F2EAA9C}"/>
              </a:ext>
            </a:extLst>
          </p:cNvPr>
          <p:cNvPicPr>
            <a:picLocks noChangeAspect="1"/>
          </p:cNvPicPr>
          <p:nvPr/>
        </p:nvPicPr>
        <p:blipFill rotWithShape="1">
          <a:blip r:embed="rId2"/>
          <a:srcRect l="3398" r="23446" b="7822"/>
          <a:stretch/>
        </p:blipFill>
        <p:spPr>
          <a:xfrm>
            <a:off x="15122960" y="3030633"/>
            <a:ext cx="8925587" cy="8853040"/>
          </a:xfrm>
          <a:prstGeom prst="rect">
            <a:avLst/>
          </a:prstGeom>
        </p:spPr>
      </p:pic>
      <p:pic>
        <p:nvPicPr>
          <p:cNvPr id="8" name="Picture 7">
            <a:extLst>
              <a:ext uri="{FF2B5EF4-FFF2-40B4-BE49-F238E27FC236}">
                <a16:creationId xmlns:a16="http://schemas.microsoft.com/office/drawing/2014/main" id="{A90E18A7-9430-7441-83D1-3991F7370457}"/>
              </a:ext>
            </a:extLst>
          </p:cNvPr>
          <p:cNvPicPr>
            <a:picLocks/>
          </p:cNvPicPr>
          <p:nvPr/>
        </p:nvPicPr>
        <p:blipFill rotWithShape="1">
          <a:blip r:embed="rId3"/>
          <a:srcRect r="4121"/>
          <a:stretch/>
        </p:blipFill>
        <p:spPr>
          <a:xfrm>
            <a:off x="1248833" y="3827116"/>
            <a:ext cx="13812676" cy="2778744"/>
          </a:xfrm>
          <a:prstGeom prst="rect">
            <a:avLst/>
          </a:prstGeom>
        </p:spPr>
      </p:pic>
      <p:pic>
        <p:nvPicPr>
          <p:cNvPr id="9" name="Picture 8">
            <a:extLst>
              <a:ext uri="{FF2B5EF4-FFF2-40B4-BE49-F238E27FC236}">
                <a16:creationId xmlns:a16="http://schemas.microsoft.com/office/drawing/2014/main" id="{0C925340-9A35-7245-9603-72F52B27596C}"/>
              </a:ext>
            </a:extLst>
          </p:cNvPr>
          <p:cNvPicPr>
            <a:picLocks noChangeAspect="1"/>
          </p:cNvPicPr>
          <p:nvPr/>
        </p:nvPicPr>
        <p:blipFill rotWithShape="1">
          <a:blip r:embed="rId4"/>
          <a:srcRect r="33267"/>
          <a:stretch/>
        </p:blipFill>
        <p:spPr>
          <a:xfrm>
            <a:off x="4514681" y="7457153"/>
            <a:ext cx="12796391" cy="4379785"/>
          </a:xfrm>
          <a:prstGeom prst="rect">
            <a:avLst/>
          </a:prstGeom>
        </p:spPr>
      </p:pic>
      <p:sp>
        <p:nvSpPr>
          <p:cNvPr id="11" name="Rounded Rectangle 10">
            <a:extLst>
              <a:ext uri="{FF2B5EF4-FFF2-40B4-BE49-F238E27FC236}">
                <a16:creationId xmlns:a16="http://schemas.microsoft.com/office/drawing/2014/main" id="{90400884-8B6C-6846-913B-1D86D84AFAC0}"/>
              </a:ext>
            </a:extLst>
          </p:cNvPr>
          <p:cNvSpPr/>
          <p:nvPr/>
        </p:nvSpPr>
        <p:spPr>
          <a:xfrm>
            <a:off x="5182980" y="4589390"/>
            <a:ext cx="9939980" cy="728263"/>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ounded Rectangle 11">
            <a:extLst>
              <a:ext uri="{FF2B5EF4-FFF2-40B4-BE49-F238E27FC236}">
                <a16:creationId xmlns:a16="http://schemas.microsoft.com/office/drawing/2014/main" id="{9942B378-A92C-3845-8AE9-1F27D9F409BB}"/>
              </a:ext>
            </a:extLst>
          </p:cNvPr>
          <p:cNvSpPr/>
          <p:nvPr/>
        </p:nvSpPr>
        <p:spPr>
          <a:xfrm>
            <a:off x="10152970" y="10910175"/>
            <a:ext cx="6906338" cy="996866"/>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3" name="Rounded Rectangle 12">
            <a:extLst>
              <a:ext uri="{FF2B5EF4-FFF2-40B4-BE49-F238E27FC236}">
                <a16:creationId xmlns:a16="http://schemas.microsoft.com/office/drawing/2014/main" id="{E3475B11-D049-1348-953C-D3DB74B6C89A}"/>
              </a:ext>
            </a:extLst>
          </p:cNvPr>
          <p:cNvSpPr/>
          <p:nvPr/>
        </p:nvSpPr>
        <p:spPr>
          <a:xfrm>
            <a:off x="18780532" y="10725177"/>
            <a:ext cx="4102629" cy="1111761"/>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14" name="Straight Arrow Connector 13">
            <a:extLst>
              <a:ext uri="{FF2B5EF4-FFF2-40B4-BE49-F238E27FC236}">
                <a16:creationId xmlns:a16="http://schemas.microsoft.com/office/drawing/2014/main" id="{B0A44D0B-E34E-0C4A-8863-EB6AEB62FB04}"/>
              </a:ext>
            </a:extLst>
          </p:cNvPr>
          <p:cNvCxnSpPr>
            <a:cxnSpLocks/>
          </p:cNvCxnSpPr>
          <p:nvPr/>
        </p:nvCxnSpPr>
        <p:spPr>
          <a:xfrm flipV="1">
            <a:off x="3861574" y="5082767"/>
            <a:ext cx="1265345" cy="78510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17CFC79-9541-974C-B357-DC1A81A87D0F}"/>
              </a:ext>
            </a:extLst>
          </p:cNvPr>
          <p:cNvCxnSpPr>
            <a:cxnSpLocks/>
          </p:cNvCxnSpPr>
          <p:nvPr/>
        </p:nvCxnSpPr>
        <p:spPr>
          <a:xfrm>
            <a:off x="7995696" y="9781646"/>
            <a:ext cx="2115888" cy="102301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8B9386-FBEB-234F-8F51-968938643885}"/>
              </a:ext>
            </a:extLst>
          </p:cNvPr>
          <p:cNvCxnSpPr>
            <a:cxnSpLocks/>
          </p:cNvCxnSpPr>
          <p:nvPr/>
        </p:nvCxnSpPr>
        <p:spPr>
          <a:xfrm>
            <a:off x="17372523" y="3949462"/>
            <a:ext cx="1408009" cy="6855199"/>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5388F6-AE35-0A49-BF59-41EF70BD0CD1}"/>
              </a:ext>
            </a:extLst>
          </p:cNvPr>
          <p:cNvSpPr txBox="1"/>
          <p:nvPr/>
        </p:nvSpPr>
        <p:spPr>
          <a:xfrm>
            <a:off x="15691141" y="5604338"/>
            <a:ext cx="2047356" cy="1328569"/>
          </a:xfrm>
          <a:prstGeom prst="rect">
            <a:avLst/>
          </a:prstGeom>
          <a:noFill/>
        </p:spPr>
        <p:txBody>
          <a:bodyPr wrap="none" rtlCol="0">
            <a:spAutoFit/>
          </a:bodyPr>
          <a:lstStyle/>
          <a:p>
            <a:pPr algn="ctr"/>
            <a:r>
              <a:rPr lang="en-US" sz="3600" b="1" dirty="0"/>
              <a:t>Total for </a:t>
            </a:r>
          </a:p>
          <a:p>
            <a:pPr algn="ctr"/>
            <a:r>
              <a:rPr lang="en-US" sz="3600" b="1" dirty="0"/>
              <a:t>proposal</a:t>
            </a:r>
          </a:p>
        </p:txBody>
      </p:sp>
    </p:spTree>
    <p:extLst>
      <p:ext uri="{BB962C8B-B14F-4D97-AF65-F5344CB8AC3E}">
        <p14:creationId xmlns:p14="http://schemas.microsoft.com/office/powerpoint/2010/main" val="5501856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1A84EB-5677-7944-848A-CA4F1C203B2B}"/>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2" name="Text Placeholder 1">
            <a:extLst>
              <a:ext uri="{FF2B5EF4-FFF2-40B4-BE49-F238E27FC236}">
                <a16:creationId xmlns:a16="http://schemas.microsoft.com/office/drawing/2014/main" id="{686C0AEB-3C6F-0042-9DE4-5F030CE7AF8C}"/>
              </a:ext>
            </a:extLst>
          </p:cNvPr>
          <p:cNvSpPr>
            <a:spLocks noGrp="1"/>
          </p:cNvSpPr>
          <p:nvPr>
            <p:ph type="body" idx="1"/>
          </p:nvPr>
        </p:nvSpPr>
        <p:spPr>
          <a:xfrm>
            <a:off x="1248833" y="1964266"/>
            <a:ext cx="19782367" cy="10634134"/>
          </a:xfrm>
        </p:spPr>
        <p:txBody>
          <a:bodyPr>
            <a:normAutofit fontScale="92500"/>
          </a:bodyPr>
          <a:lstStyle/>
          <a:p>
            <a:pPr marL="342900" indent="-342900">
              <a:buFont typeface="Arial" panose="020B0604020202020204" pitchFamily="34" charset="0"/>
              <a:buChar char="•"/>
            </a:pPr>
            <a:r>
              <a:rPr lang="en-US" sz="4000" b="1" dirty="0"/>
              <a:t>While designing and building an observing program, overheads can become overestimated as observations are added individually.</a:t>
            </a:r>
          </a:p>
          <a:p>
            <a:pPr marL="1028700" lvl="1" indent="-342900">
              <a:buFont typeface="Arial" panose="020B0604020202020204" pitchFamily="34" charset="0"/>
              <a:buChar char="•"/>
            </a:pPr>
            <a:r>
              <a:rPr lang="en-US" sz="4000" dirty="0"/>
              <a:t>Ex:  </a:t>
            </a:r>
            <a:r>
              <a:rPr lang="en-US" sz="4000" dirty="0" err="1"/>
              <a:t>NIRCam</a:t>
            </a:r>
            <a:r>
              <a:rPr lang="en-US" sz="4000" dirty="0"/>
              <a:t> and MIRI imaging requested on the same source, will likely be scheduled back-to-back.</a:t>
            </a:r>
          </a:p>
          <a:p>
            <a:pPr marL="1028700" lvl="1" indent="-342900">
              <a:buFont typeface="Arial" panose="020B0604020202020204" pitchFamily="34" charset="0"/>
              <a:buChar char="•"/>
            </a:pPr>
            <a:r>
              <a:rPr lang="en-US" sz="4000" dirty="0"/>
              <a:t>Ex:  Many targets closely spaced on the sky, will likely be scheduled in close succession.</a:t>
            </a:r>
          </a:p>
          <a:p>
            <a:pPr marL="1028700" lvl="1" indent="-342900">
              <a:buFont typeface="Arial" panose="020B0604020202020204" pitchFamily="34" charset="0"/>
              <a:buChar char="•"/>
            </a:pPr>
            <a:r>
              <a:rPr lang="en-US" sz="4000" dirty="0"/>
              <a:t>In both cases, initial assumptions of a large 1800 s slew to start each observation are likely a significant overestimate.</a:t>
            </a:r>
          </a:p>
          <a:p>
            <a:pPr marL="342900" indent="-342900">
              <a:buFont typeface="Arial" panose="020B0604020202020204" pitchFamily="34" charset="0"/>
              <a:buChar char="•"/>
            </a:pPr>
            <a:r>
              <a:rPr lang="en-US" sz="4000" b="1" dirty="0"/>
              <a:t>Running </a:t>
            </a:r>
            <a:r>
              <a:rPr lang="en-US" sz="4000" b="1" i="1" dirty="0"/>
              <a:t>Smart Accounting </a:t>
            </a:r>
            <a:r>
              <a:rPr lang="en-US" sz="4000" b="1" dirty="0"/>
              <a:t>on your finished observations searches for and removes extra initial slews and other smaller inefficiencies that may have crept in.</a:t>
            </a:r>
          </a:p>
          <a:p>
            <a:pPr marL="1028700" lvl="1" indent="-342900">
              <a:buFont typeface="Arial" panose="020B0604020202020204" pitchFamily="34" charset="0"/>
              <a:buChar char="•"/>
            </a:pPr>
            <a:r>
              <a:rPr lang="en-US" sz="4000" dirty="0"/>
              <a:t>Some programs will see a significant correction while others will not.</a:t>
            </a:r>
          </a:p>
          <a:p>
            <a:pPr marL="685800" lvl="1" indent="0">
              <a:buNone/>
            </a:pPr>
            <a:endParaRPr lang="en-US" sz="4000" dirty="0"/>
          </a:p>
          <a:p>
            <a:pPr marL="0" indent="0" algn="ctr">
              <a:buNone/>
            </a:pPr>
            <a:r>
              <a:rPr lang="en-US" sz="4000" b="1" i="1" dirty="0"/>
              <a:t>Note:  While Smart Accounting may reduce your proposal’s total time request (which is good for you!), this adjustment is important in a larger sense, to provide the best estimate of overall observatory resource usage expected. So…</a:t>
            </a:r>
          </a:p>
          <a:p>
            <a:pPr marL="0" indent="0">
              <a:buNone/>
            </a:pPr>
            <a:endParaRPr lang="en-US" sz="4000" dirty="0"/>
          </a:p>
          <a:p>
            <a:pPr marL="0" indent="0" algn="ctr">
              <a:buNone/>
            </a:pPr>
            <a:r>
              <a:rPr lang="en-US" b="1" i="1" dirty="0">
                <a:solidFill>
                  <a:schemeClr val="accent1"/>
                </a:solidFill>
              </a:rPr>
              <a:t>Always run Smart Accounting before submitting your proposal!</a:t>
            </a:r>
          </a:p>
          <a:p>
            <a:endParaRPr lang="en-US" dirty="0"/>
          </a:p>
        </p:txBody>
      </p:sp>
      <p:sp>
        <p:nvSpPr>
          <p:cNvPr id="3" name="Title 2">
            <a:extLst>
              <a:ext uri="{FF2B5EF4-FFF2-40B4-BE49-F238E27FC236}">
                <a16:creationId xmlns:a16="http://schemas.microsoft.com/office/drawing/2014/main" id="{999DAEF5-6367-0B44-AD91-A03A5A4C8173}"/>
              </a:ext>
            </a:extLst>
          </p:cNvPr>
          <p:cNvSpPr>
            <a:spLocks noGrp="1"/>
          </p:cNvSpPr>
          <p:nvPr>
            <p:ph type="title"/>
          </p:nvPr>
        </p:nvSpPr>
        <p:spPr/>
        <p:txBody>
          <a:bodyPr>
            <a:noAutofit/>
          </a:bodyPr>
          <a:lstStyle/>
          <a:p>
            <a:r>
              <a:rPr lang="en-US" sz="6000" dirty="0"/>
              <a:t>APT Overhead Charge Corrections (Smart Accounting)</a:t>
            </a:r>
          </a:p>
        </p:txBody>
      </p:sp>
    </p:spTree>
    <p:extLst>
      <p:ext uri="{BB962C8B-B14F-4D97-AF65-F5344CB8AC3E}">
        <p14:creationId xmlns:p14="http://schemas.microsoft.com/office/powerpoint/2010/main" val="27760442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C358FE-E4D7-B74D-A5A0-F66D41B4EC3F}"/>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2" name="Text Placeholder 1">
            <a:extLst>
              <a:ext uri="{FF2B5EF4-FFF2-40B4-BE49-F238E27FC236}">
                <a16:creationId xmlns:a16="http://schemas.microsoft.com/office/drawing/2014/main" id="{44E5D8CA-FF13-084C-B463-22C509366453}"/>
              </a:ext>
            </a:extLst>
          </p:cNvPr>
          <p:cNvSpPr>
            <a:spLocks noGrp="1"/>
          </p:cNvSpPr>
          <p:nvPr>
            <p:ph type="body" idx="1"/>
          </p:nvPr>
        </p:nvSpPr>
        <p:spPr>
          <a:xfrm>
            <a:off x="1248833" y="1964266"/>
            <a:ext cx="8403167" cy="10600267"/>
          </a:xfrm>
        </p:spPr>
        <p:txBody>
          <a:bodyPr>
            <a:normAutofit/>
          </a:bodyPr>
          <a:lstStyle/>
          <a:p>
            <a:r>
              <a:rPr lang="en-US" sz="4000" b="1" dirty="0"/>
              <a:t>Because of the importance of running </a:t>
            </a:r>
            <a:r>
              <a:rPr lang="en-US" sz="4000" b="1" i="1" dirty="0"/>
              <a:t>Smart Accounting</a:t>
            </a:r>
            <a:r>
              <a:rPr lang="en-US" sz="4000" b="1" dirty="0"/>
              <a:t>, APT provides several places where it can be invoked.</a:t>
            </a:r>
          </a:p>
          <a:p>
            <a:pPr marL="920750" lvl="1" indent="-285750">
              <a:buFont typeface="Arial" panose="020B0604020202020204" pitchFamily="34" charset="0"/>
              <a:buChar char="•"/>
            </a:pPr>
            <a:r>
              <a:rPr lang="en-US" sz="4000" b="1" dirty="0"/>
              <a:t>A button right on the Proposal Information page.</a:t>
            </a:r>
          </a:p>
          <a:p>
            <a:pPr marL="920750" lvl="1" indent="-285750">
              <a:buFont typeface="Arial" panose="020B0604020202020204" pitchFamily="34" charset="0"/>
              <a:buChar char="•"/>
            </a:pPr>
            <a:r>
              <a:rPr lang="en-US" sz="4000" b="1" dirty="0"/>
              <a:t>From within the Visit Planner</a:t>
            </a:r>
          </a:p>
          <a:p>
            <a:pPr marL="1377950" lvl="2" indent="-285750">
              <a:buFont typeface="Arial" panose="020B0604020202020204" pitchFamily="34" charset="0"/>
              <a:buChar char="•"/>
            </a:pPr>
            <a:r>
              <a:rPr lang="en-US" sz="4000" dirty="0"/>
              <a:t>By clicking the “Run Smart Accounting” button at lower right.	</a:t>
            </a:r>
          </a:p>
          <a:p>
            <a:pPr marL="1377950" lvl="2" indent="-285750">
              <a:buFont typeface="Arial" panose="020B0604020202020204" pitchFamily="34" charset="0"/>
              <a:buChar char="•"/>
            </a:pPr>
            <a:r>
              <a:rPr lang="en-US" sz="4000" dirty="0"/>
              <a:t>Or simply by selecting your entire observation folder in the tree editor and running the “Update Display” button in the Visit Planner.</a:t>
            </a:r>
            <a:endParaRPr lang="en-US" sz="8800" dirty="0"/>
          </a:p>
        </p:txBody>
      </p:sp>
      <p:sp>
        <p:nvSpPr>
          <p:cNvPr id="3" name="Title 2">
            <a:extLst>
              <a:ext uri="{FF2B5EF4-FFF2-40B4-BE49-F238E27FC236}">
                <a16:creationId xmlns:a16="http://schemas.microsoft.com/office/drawing/2014/main" id="{38C347D7-89BF-6D49-B563-A0C29A841928}"/>
              </a:ext>
            </a:extLst>
          </p:cNvPr>
          <p:cNvSpPr>
            <a:spLocks noGrp="1"/>
          </p:cNvSpPr>
          <p:nvPr>
            <p:ph type="title"/>
          </p:nvPr>
        </p:nvSpPr>
        <p:spPr/>
        <p:txBody>
          <a:bodyPr>
            <a:noAutofit/>
          </a:bodyPr>
          <a:lstStyle/>
          <a:p>
            <a:r>
              <a:rPr lang="en-US" sz="6600" dirty="0"/>
              <a:t>Where to find and run Smart Accounting in APT</a:t>
            </a:r>
          </a:p>
        </p:txBody>
      </p:sp>
      <p:grpSp>
        <p:nvGrpSpPr>
          <p:cNvPr id="16" name="Group 15">
            <a:extLst>
              <a:ext uri="{FF2B5EF4-FFF2-40B4-BE49-F238E27FC236}">
                <a16:creationId xmlns:a16="http://schemas.microsoft.com/office/drawing/2014/main" id="{4841E465-6A82-0743-A9B4-7CBA7FAE968A}"/>
              </a:ext>
            </a:extLst>
          </p:cNvPr>
          <p:cNvGrpSpPr/>
          <p:nvPr/>
        </p:nvGrpSpPr>
        <p:grpSpPr>
          <a:xfrm>
            <a:off x="9257281" y="3352798"/>
            <a:ext cx="14796702" cy="9211733"/>
            <a:chOff x="-1487102" y="2252133"/>
            <a:chExt cx="14796702" cy="9211733"/>
          </a:xfrm>
        </p:grpSpPr>
        <p:pic>
          <p:nvPicPr>
            <p:cNvPr id="4" name="Picture 3">
              <a:extLst>
                <a:ext uri="{FF2B5EF4-FFF2-40B4-BE49-F238E27FC236}">
                  <a16:creationId xmlns:a16="http://schemas.microsoft.com/office/drawing/2014/main" id="{51F364C9-2FF9-C54C-8EA7-989BAC7A10A2}"/>
                </a:ext>
              </a:extLst>
            </p:cNvPr>
            <p:cNvPicPr>
              <a:picLocks noChangeAspect="1"/>
            </p:cNvPicPr>
            <p:nvPr/>
          </p:nvPicPr>
          <p:blipFill>
            <a:blip r:embed="rId2"/>
            <a:stretch>
              <a:fillRect/>
            </a:stretch>
          </p:blipFill>
          <p:spPr>
            <a:xfrm>
              <a:off x="-1487102" y="2252133"/>
              <a:ext cx="14796702" cy="9211733"/>
            </a:xfrm>
            <a:prstGeom prst="rect">
              <a:avLst/>
            </a:prstGeom>
          </p:spPr>
        </p:pic>
        <p:sp>
          <p:nvSpPr>
            <p:cNvPr id="5" name="Rounded Rectangle 4">
              <a:extLst>
                <a:ext uri="{FF2B5EF4-FFF2-40B4-BE49-F238E27FC236}">
                  <a16:creationId xmlns:a16="http://schemas.microsoft.com/office/drawing/2014/main" id="{AC3444FC-E6FA-DF4E-8B19-3ECF4F878DE3}"/>
                </a:ext>
              </a:extLst>
            </p:cNvPr>
            <p:cNvSpPr/>
            <p:nvPr/>
          </p:nvSpPr>
          <p:spPr>
            <a:xfrm>
              <a:off x="6199116" y="9188833"/>
              <a:ext cx="2403018" cy="421670"/>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grpSp>
        <p:nvGrpSpPr>
          <p:cNvPr id="15" name="Group 14">
            <a:extLst>
              <a:ext uri="{FF2B5EF4-FFF2-40B4-BE49-F238E27FC236}">
                <a16:creationId xmlns:a16="http://schemas.microsoft.com/office/drawing/2014/main" id="{36569762-9C2E-CE4F-A3DB-0ECCA92B885F}"/>
              </a:ext>
            </a:extLst>
          </p:cNvPr>
          <p:cNvGrpSpPr/>
          <p:nvPr/>
        </p:nvGrpSpPr>
        <p:grpSpPr>
          <a:xfrm>
            <a:off x="9257281" y="3369730"/>
            <a:ext cx="14796702" cy="9211733"/>
            <a:chOff x="9282498" y="3352799"/>
            <a:chExt cx="14796702" cy="9211733"/>
          </a:xfrm>
        </p:grpSpPr>
        <p:pic>
          <p:nvPicPr>
            <p:cNvPr id="7" name="Picture 6">
              <a:extLst>
                <a:ext uri="{FF2B5EF4-FFF2-40B4-BE49-F238E27FC236}">
                  <a16:creationId xmlns:a16="http://schemas.microsoft.com/office/drawing/2014/main" id="{A48754BA-1672-C141-AA7B-4776E4DBD1A4}"/>
                </a:ext>
              </a:extLst>
            </p:cNvPr>
            <p:cNvPicPr>
              <a:picLocks noChangeAspect="1"/>
            </p:cNvPicPr>
            <p:nvPr/>
          </p:nvPicPr>
          <p:blipFill>
            <a:blip r:embed="rId3"/>
            <a:stretch>
              <a:fillRect/>
            </a:stretch>
          </p:blipFill>
          <p:spPr>
            <a:xfrm>
              <a:off x="9282498" y="3352799"/>
              <a:ext cx="14796702" cy="9211733"/>
            </a:xfrm>
            <a:prstGeom prst="rect">
              <a:avLst/>
            </a:prstGeom>
          </p:spPr>
        </p:pic>
        <p:sp>
          <p:nvSpPr>
            <p:cNvPr id="8" name="Rounded Rectangle 7">
              <a:extLst>
                <a:ext uri="{FF2B5EF4-FFF2-40B4-BE49-F238E27FC236}">
                  <a16:creationId xmlns:a16="http://schemas.microsoft.com/office/drawing/2014/main" id="{0B1A2354-EBEF-2345-88B1-85EC1077C5A0}"/>
                </a:ext>
              </a:extLst>
            </p:cNvPr>
            <p:cNvSpPr/>
            <p:nvPr/>
          </p:nvSpPr>
          <p:spPr>
            <a:xfrm>
              <a:off x="12776383" y="11280639"/>
              <a:ext cx="2864319" cy="471094"/>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9" name="Rounded Rectangle 8">
              <a:extLst>
                <a:ext uri="{FF2B5EF4-FFF2-40B4-BE49-F238E27FC236}">
                  <a16:creationId xmlns:a16="http://schemas.microsoft.com/office/drawing/2014/main" id="{6C128BEF-9183-194F-9F30-59C148F9EFD8}"/>
                </a:ext>
              </a:extLst>
            </p:cNvPr>
            <p:cNvSpPr/>
            <p:nvPr/>
          </p:nvSpPr>
          <p:spPr>
            <a:xfrm flipV="1">
              <a:off x="21214881" y="11280639"/>
              <a:ext cx="2864319" cy="471094"/>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cxnSp>
        <p:nvCxnSpPr>
          <p:cNvPr id="10" name="Straight Arrow Connector 9">
            <a:extLst>
              <a:ext uri="{FF2B5EF4-FFF2-40B4-BE49-F238E27FC236}">
                <a16:creationId xmlns:a16="http://schemas.microsoft.com/office/drawing/2014/main" id="{85BA5E50-7308-054B-B23C-0F23FA7E38A1}"/>
              </a:ext>
            </a:extLst>
          </p:cNvPr>
          <p:cNvCxnSpPr>
            <a:cxnSpLocks/>
          </p:cNvCxnSpPr>
          <p:nvPr/>
        </p:nvCxnSpPr>
        <p:spPr>
          <a:xfrm>
            <a:off x="7586133" y="11280639"/>
            <a:ext cx="5190250"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F1B0275-9526-2848-BDB6-79CCF19AAAE2}"/>
              </a:ext>
            </a:extLst>
          </p:cNvPr>
          <p:cNvCxnSpPr>
            <a:cxnSpLocks/>
          </p:cNvCxnSpPr>
          <p:nvPr/>
        </p:nvCxnSpPr>
        <p:spPr>
          <a:xfrm>
            <a:off x="8914664" y="7958665"/>
            <a:ext cx="12556803" cy="3303677"/>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223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32CEC0-7553-1644-AAB0-2A393BB39834}"/>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itle 2">
            <a:extLst>
              <a:ext uri="{FF2B5EF4-FFF2-40B4-BE49-F238E27FC236}">
                <a16:creationId xmlns:a16="http://schemas.microsoft.com/office/drawing/2014/main" id="{2B0356CB-2A4E-B04B-8444-80BC7EC1A63B}"/>
              </a:ext>
            </a:extLst>
          </p:cNvPr>
          <p:cNvSpPr>
            <a:spLocks noGrp="1"/>
          </p:cNvSpPr>
          <p:nvPr>
            <p:ph type="title"/>
          </p:nvPr>
        </p:nvSpPr>
        <p:spPr/>
        <p:txBody>
          <a:bodyPr/>
          <a:lstStyle/>
          <a:p>
            <a:r>
              <a:rPr lang="en-US" dirty="0"/>
              <a:t>APT Smart Accounting Hint</a:t>
            </a:r>
          </a:p>
        </p:txBody>
      </p:sp>
      <p:sp>
        <p:nvSpPr>
          <p:cNvPr id="15" name="TextBox 14">
            <a:extLst>
              <a:ext uri="{FF2B5EF4-FFF2-40B4-BE49-F238E27FC236}">
                <a16:creationId xmlns:a16="http://schemas.microsoft.com/office/drawing/2014/main" id="{EF03C5F9-7763-874D-9A01-CD0952CCF3B9}"/>
              </a:ext>
            </a:extLst>
          </p:cNvPr>
          <p:cNvSpPr txBox="1"/>
          <p:nvPr/>
        </p:nvSpPr>
        <p:spPr>
          <a:xfrm>
            <a:off x="1248833" y="4844745"/>
            <a:ext cx="3695700" cy="1200329"/>
          </a:xfrm>
          <a:prstGeom prst="rect">
            <a:avLst/>
          </a:prstGeom>
          <a:noFill/>
        </p:spPr>
        <p:txBody>
          <a:bodyPr wrap="square" rtlCol="0">
            <a:spAutoFit/>
          </a:bodyPr>
          <a:lstStyle/>
          <a:p>
            <a:pPr algn="ctr"/>
            <a:r>
              <a:rPr lang="en-US" sz="3600" dirty="0"/>
              <a:t>Before Smart Accounting Run</a:t>
            </a:r>
          </a:p>
        </p:txBody>
      </p:sp>
      <p:sp>
        <p:nvSpPr>
          <p:cNvPr id="16" name="TextBox 15">
            <a:extLst>
              <a:ext uri="{FF2B5EF4-FFF2-40B4-BE49-F238E27FC236}">
                <a16:creationId xmlns:a16="http://schemas.microsoft.com/office/drawing/2014/main" id="{D4A454C7-BC32-8041-8E53-9FFEC1B51C95}"/>
              </a:ext>
            </a:extLst>
          </p:cNvPr>
          <p:cNvSpPr txBox="1"/>
          <p:nvPr/>
        </p:nvSpPr>
        <p:spPr>
          <a:xfrm>
            <a:off x="1115327" y="9705982"/>
            <a:ext cx="3695700" cy="1200329"/>
          </a:xfrm>
          <a:prstGeom prst="rect">
            <a:avLst/>
          </a:prstGeom>
          <a:noFill/>
        </p:spPr>
        <p:txBody>
          <a:bodyPr wrap="square" rtlCol="0">
            <a:spAutoFit/>
          </a:bodyPr>
          <a:lstStyle/>
          <a:p>
            <a:pPr algn="ctr"/>
            <a:r>
              <a:rPr lang="en-US" sz="3600" dirty="0"/>
              <a:t>After Smart Accounting Run</a:t>
            </a:r>
          </a:p>
        </p:txBody>
      </p:sp>
      <p:pic>
        <p:nvPicPr>
          <p:cNvPr id="17" name="Picture 16">
            <a:extLst>
              <a:ext uri="{FF2B5EF4-FFF2-40B4-BE49-F238E27FC236}">
                <a16:creationId xmlns:a16="http://schemas.microsoft.com/office/drawing/2014/main" id="{F2BF2BA2-5E03-EF40-B579-FC2ABB8FBB9F}"/>
              </a:ext>
            </a:extLst>
          </p:cNvPr>
          <p:cNvPicPr>
            <a:picLocks noChangeAspect="1"/>
          </p:cNvPicPr>
          <p:nvPr/>
        </p:nvPicPr>
        <p:blipFill>
          <a:blip r:embed="rId2"/>
          <a:stretch>
            <a:fillRect/>
          </a:stretch>
        </p:blipFill>
        <p:spPr>
          <a:xfrm>
            <a:off x="5201926" y="4220611"/>
            <a:ext cx="17382444" cy="2329986"/>
          </a:xfrm>
          <a:prstGeom prst="rect">
            <a:avLst/>
          </a:prstGeom>
        </p:spPr>
      </p:pic>
      <p:pic>
        <p:nvPicPr>
          <p:cNvPr id="18" name="Picture 17">
            <a:extLst>
              <a:ext uri="{FF2B5EF4-FFF2-40B4-BE49-F238E27FC236}">
                <a16:creationId xmlns:a16="http://schemas.microsoft.com/office/drawing/2014/main" id="{44148523-B3CD-2F4F-B6B5-D3FF97CA8991}"/>
              </a:ext>
            </a:extLst>
          </p:cNvPr>
          <p:cNvPicPr>
            <a:picLocks noChangeAspect="1"/>
          </p:cNvPicPr>
          <p:nvPr/>
        </p:nvPicPr>
        <p:blipFill rotWithShape="1">
          <a:blip r:embed="rId3"/>
          <a:srcRect t="8956" b="5452"/>
          <a:stretch/>
        </p:blipFill>
        <p:spPr>
          <a:xfrm>
            <a:off x="5244240" y="9145517"/>
            <a:ext cx="17382444" cy="2001127"/>
          </a:xfrm>
          <a:prstGeom prst="rect">
            <a:avLst/>
          </a:prstGeom>
        </p:spPr>
      </p:pic>
      <p:sp>
        <p:nvSpPr>
          <p:cNvPr id="19" name="TextBox 18">
            <a:extLst>
              <a:ext uri="{FF2B5EF4-FFF2-40B4-BE49-F238E27FC236}">
                <a16:creationId xmlns:a16="http://schemas.microsoft.com/office/drawing/2014/main" id="{4D6BB4C4-7B56-3449-9BBF-0AB8C0E82333}"/>
              </a:ext>
            </a:extLst>
          </p:cNvPr>
          <p:cNvSpPr txBox="1"/>
          <p:nvPr/>
        </p:nvSpPr>
        <p:spPr>
          <a:xfrm>
            <a:off x="1248833" y="2071027"/>
            <a:ext cx="18834100" cy="1938992"/>
          </a:xfrm>
          <a:prstGeom prst="rect">
            <a:avLst/>
          </a:prstGeom>
          <a:noFill/>
        </p:spPr>
        <p:txBody>
          <a:bodyPr wrap="square" rtlCol="0">
            <a:spAutoFit/>
          </a:bodyPr>
          <a:lstStyle/>
          <a:p>
            <a:r>
              <a:rPr lang="en-US" sz="4000" dirty="0">
                <a:solidFill>
                  <a:schemeClr val="accent4">
                    <a:lumMod val="75000"/>
                  </a:schemeClr>
                </a:solidFill>
              </a:rPr>
              <a:t>To see the impact of Smart Accounting, note the total charged time on the Proposal Information page prior to executing the task. Then compare to the result when the task completes.</a:t>
            </a:r>
          </a:p>
        </p:txBody>
      </p:sp>
      <p:sp>
        <p:nvSpPr>
          <p:cNvPr id="20" name="TextBox 19">
            <a:extLst>
              <a:ext uri="{FF2B5EF4-FFF2-40B4-BE49-F238E27FC236}">
                <a16:creationId xmlns:a16="http://schemas.microsoft.com/office/drawing/2014/main" id="{EB9CB510-CFCB-4344-9C8E-29888B299B48}"/>
              </a:ext>
            </a:extLst>
          </p:cNvPr>
          <p:cNvSpPr txBox="1"/>
          <p:nvPr/>
        </p:nvSpPr>
        <p:spPr>
          <a:xfrm>
            <a:off x="19936205" y="7294580"/>
            <a:ext cx="413635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Note: This button only appears when APT thinks the accounting is out of date.</a:t>
            </a:r>
          </a:p>
        </p:txBody>
      </p:sp>
      <p:cxnSp>
        <p:nvCxnSpPr>
          <p:cNvPr id="21" name="Straight Arrow Connector 20">
            <a:extLst>
              <a:ext uri="{FF2B5EF4-FFF2-40B4-BE49-F238E27FC236}">
                <a16:creationId xmlns:a16="http://schemas.microsoft.com/office/drawing/2014/main" id="{6A4DDB09-76F0-7E4E-8D64-5857C3826EC6}"/>
              </a:ext>
            </a:extLst>
          </p:cNvPr>
          <p:cNvCxnSpPr>
            <a:cxnSpLocks/>
            <a:stCxn id="20" idx="0"/>
          </p:cNvCxnSpPr>
          <p:nvPr/>
        </p:nvCxnSpPr>
        <p:spPr>
          <a:xfrm flipH="1" flipV="1">
            <a:off x="19313906" y="6278106"/>
            <a:ext cx="2690478" cy="1016474"/>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F0693F-3F3F-6844-A021-29BD50B771A9}"/>
              </a:ext>
            </a:extLst>
          </p:cNvPr>
          <p:cNvCxnSpPr>
            <a:cxnSpLocks/>
          </p:cNvCxnSpPr>
          <p:nvPr/>
        </p:nvCxnSpPr>
        <p:spPr>
          <a:xfrm flipH="1">
            <a:off x="18796000" y="8634192"/>
            <a:ext cx="3036658" cy="1511888"/>
          </a:xfrm>
          <a:prstGeom prst="straightConnector1">
            <a:avLst/>
          </a:prstGeom>
          <a:ln w="508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909CFD3D-6989-5844-9451-6D424EC6F423}"/>
              </a:ext>
            </a:extLst>
          </p:cNvPr>
          <p:cNvSpPr/>
          <p:nvPr/>
        </p:nvSpPr>
        <p:spPr>
          <a:xfrm>
            <a:off x="11663090" y="5237085"/>
            <a:ext cx="3947393" cy="1041021"/>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4" name="Rounded Rectangle 23">
            <a:extLst>
              <a:ext uri="{FF2B5EF4-FFF2-40B4-BE49-F238E27FC236}">
                <a16:creationId xmlns:a16="http://schemas.microsoft.com/office/drawing/2014/main" id="{BE87BCAB-B705-BD4E-ADC2-A13BE2493208}"/>
              </a:ext>
            </a:extLst>
          </p:cNvPr>
          <p:cNvSpPr/>
          <p:nvPr/>
        </p:nvSpPr>
        <p:spPr>
          <a:xfrm>
            <a:off x="11837382" y="10138216"/>
            <a:ext cx="4111531" cy="926064"/>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5" name="TextBox 24">
            <a:extLst>
              <a:ext uri="{FF2B5EF4-FFF2-40B4-BE49-F238E27FC236}">
                <a16:creationId xmlns:a16="http://schemas.microsoft.com/office/drawing/2014/main" id="{1A4D5576-1A90-7644-A790-5DFBD52F7829}"/>
              </a:ext>
            </a:extLst>
          </p:cNvPr>
          <p:cNvSpPr txBox="1"/>
          <p:nvPr/>
        </p:nvSpPr>
        <p:spPr>
          <a:xfrm>
            <a:off x="13349416" y="11925233"/>
            <a:ext cx="12504449" cy="523220"/>
          </a:xfrm>
          <a:prstGeom prst="rect">
            <a:avLst/>
          </a:prstGeom>
          <a:noFill/>
        </p:spPr>
        <p:txBody>
          <a:bodyPr wrap="square" rtlCol="0">
            <a:spAutoFit/>
          </a:bodyPr>
          <a:lstStyle/>
          <a:p>
            <a:r>
              <a:rPr lang="en-US" sz="2800" dirty="0"/>
              <a:t>Additional Resource: </a:t>
            </a:r>
            <a:r>
              <a:rPr lang="en-US" sz="2800" dirty="0">
                <a:hlinkClick r:id="rId4"/>
              </a:rPr>
              <a:t>JDox Article: APT Smart Accounting</a:t>
            </a:r>
            <a:endParaRPr lang="en-US" sz="2800" dirty="0"/>
          </a:p>
        </p:txBody>
      </p:sp>
    </p:spTree>
    <p:extLst>
      <p:ext uri="{BB962C8B-B14F-4D97-AF65-F5344CB8AC3E}">
        <p14:creationId xmlns:p14="http://schemas.microsoft.com/office/powerpoint/2010/main" val="18486287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5E8189-2867-384E-B20C-7F89ACA859F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2" name="Text Placeholder 1">
            <a:extLst>
              <a:ext uri="{FF2B5EF4-FFF2-40B4-BE49-F238E27FC236}">
                <a16:creationId xmlns:a16="http://schemas.microsoft.com/office/drawing/2014/main" id="{968DDF7B-C8DA-CB47-8EB5-711543185A90}"/>
              </a:ext>
            </a:extLst>
          </p:cNvPr>
          <p:cNvSpPr>
            <a:spLocks noGrp="1"/>
          </p:cNvSpPr>
          <p:nvPr>
            <p:ph type="body" idx="1"/>
          </p:nvPr>
        </p:nvSpPr>
        <p:spPr/>
        <p:txBody>
          <a:bodyPr/>
          <a:lstStyle/>
          <a:p>
            <a:r>
              <a:rPr lang="en-US" i="1" dirty="0"/>
              <a:t>Science time vs. Total Charged Time is just informational for the proposer.</a:t>
            </a:r>
          </a:p>
          <a:p>
            <a:pPr marL="1257300" lvl="1" indent="-571500">
              <a:buFont typeface="Arial" panose="020B0604020202020204" pitchFamily="34" charset="0"/>
              <a:buChar char="•"/>
            </a:pPr>
            <a:r>
              <a:rPr lang="en-US" sz="4000" dirty="0"/>
              <a:t>Proposals with short exposures will be dominated by overheads.</a:t>
            </a:r>
          </a:p>
          <a:p>
            <a:pPr marL="1257300" lvl="1" indent="-571500">
              <a:buFont typeface="Arial" panose="020B0604020202020204" pitchFamily="34" charset="0"/>
              <a:buChar char="•"/>
            </a:pPr>
            <a:r>
              <a:rPr lang="en-US" sz="4000" dirty="0"/>
              <a:t>Proposals with relatively long exposures will have more balance.</a:t>
            </a:r>
          </a:p>
          <a:p>
            <a:pPr marL="1257300" lvl="1" indent="-571500">
              <a:buFont typeface="Arial" panose="020B0604020202020204" pitchFamily="34" charset="0"/>
              <a:buChar char="•"/>
            </a:pPr>
            <a:r>
              <a:rPr lang="en-US" sz="4000" dirty="0"/>
              <a:t>That’s just the way it is for JWST observations.   BUT…</a:t>
            </a:r>
          </a:p>
          <a:p>
            <a:pPr marL="1257300" lvl="1" indent="-571500">
              <a:buFont typeface="Arial" panose="020B0604020202020204" pitchFamily="34" charset="0"/>
              <a:buChar char="•"/>
            </a:pPr>
            <a:r>
              <a:rPr lang="en-US" sz="4000" dirty="0"/>
              <a:t>The Time Allocation Committee (TAC) only sees the total resource request.</a:t>
            </a:r>
          </a:p>
          <a:p>
            <a:pPr marL="1028700" lvl="1" indent="-342900">
              <a:buFont typeface="Courier New" panose="02070309020205020404" pitchFamily="49" charset="0"/>
              <a:buChar char="o"/>
            </a:pPr>
            <a:endParaRPr lang="en-US" sz="3600" b="1" i="1" dirty="0"/>
          </a:p>
          <a:p>
            <a:pPr marL="685800" lvl="1" indent="0" algn="ctr">
              <a:buNone/>
            </a:pPr>
            <a:r>
              <a:rPr lang="en-US" b="1" i="1" dirty="0"/>
              <a:t>So don’t obsess over the “efficiency” of your proposal. Just concentrate on proposing the best science you can!</a:t>
            </a:r>
          </a:p>
          <a:p>
            <a:pPr marL="0" indent="0">
              <a:buNone/>
            </a:pPr>
            <a:endParaRPr lang="en-US" dirty="0"/>
          </a:p>
        </p:txBody>
      </p:sp>
      <p:sp>
        <p:nvSpPr>
          <p:cNvPr id="3" name="Title 2">
            <a:extLst>
              <a:ext uri="{FF2B5EF4-FFF2-40B4-BE49-F238E27FC236}">
                <a16:creationId xmlns:a16="http://schemas.microsoft.com/office/drawing/2014/main" id="{8F6085A1-AAD2-2945-8BE0-DC6917BD9BD9}"/>
              </a:ext>
            </a:extLst>
          </p:cNvPr>
          <p:cNvSpPr>
            <a:spLocks noGrp="1"/>
          </p:cNvSpPr>
          <p:nvPr>
            <p:ph type="title"/>
          </p:nvPr>
        </p:nvSpPr>
        <p:spPr/>
        <p:txBody>
          <a:bodyPr>
            <a:noAutofit/>
          </a:bodyPr>
          <a:lstStyle/>
          <a:p>
            <a:r>
              <a:rPr lang="en-US" sz="6000" dirty="0"/>
              <a:t>APT Science Time and Total Charged Time -- Summary</a:t>
            </a:r>
          </a:p>
        </p:txBody>
      </p:sp>
    </p:spTree>
    <p:extLst>
      <p:ext uri="{BB962C8B-B14F-4D97-AF65-F5344CB8AC3E}">
        <p14:creationId xmlns:p14="http://schemas.microsoft.com/office/powerpoint/2010/main" val="29962585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72" name="Body"/>
          <p:cNvSpPr>
            <a:spLocks noGrp="1"/>
          </p:cNvSpPr>
          <p:nvPr>
            <p:ph type="body" idx="1"/>
          </p:nvPr>
        </p:nvSpPr>
        <p:spPr>
          <a:xfrm>
            <a:off x="1248833" y="1964266"/>
            <a:ext cx="19923044" cy="10251180"/>
          </a:xfrm>
          <a:prstGeom prst="rect">
            <a:avLst/>
          </a:prstGeom>
        </p:spPr>
        <p:txBody>
          <a:bodyPr>
            <a:normAutofit fontScale="77500" lnSpcReduction="20000"/>
          </a:bodyPr>
          <a:lstStyle/>
          <a:p>
            <a:pPr>
              <a:lnSpc>
                <a:spcPct val="170000"/>
              </a:lnSpc>
              <a:buFont typeface="Courier New" panose="02070309020205020404" pitchFamily="49" charset="0"/>
              <a:buChar char="o"/>
            </a:pPr>
            <a:r>
              <a:rPr lang="en-US" b="1" dirty="0"/>
              <a:t>Observation</a:t>
            </a:r>
            <a:r>
              <a:rPr lang="en-US" dirty="0"/>
              <a:t> – basic proposal design element specified by the user. Observations are divided into one or more visits by APT.</a:t>
            </a:r>
          </a:p>
          <a:p>
            <a:pPr>
              <a:lnSpc>
                <a:spcPct val="170000"/>
              </a:lnSpc>
              <a:buFont typeface="Courier New" panose="02070309020205020404" pitchFamily="49" charset="0"/>
              <a:buChar char="o"/>
            </a:pPr>
            <a:r>
              <a:rPr lang="en-US" b="1" dirty="0"/>
              <a:t>Visit</a:t>
            </a:r>
            <a:r>
              <a:rPr lang="en-US" dirty="0"/>
              <a:t> – set of exposures (included overheads) obtained on a single guide star without scheduling interruptions. (This is the scheduling unit.)  </a:t>
            </a:r>
          </a:p>
          <a:p>
            <a:pPr>
              <a:lnSpc>
                <a:spcPct val="170000"/>
              </a:lnSpc>
              <a:buFont typeface="Courier New" panose="02070309020205020404" pitchFamily="49" charset="0"/>
              <a:buChar char="o"/>
            </a:pPr>
            <a:r>
              <a:rPr lang="en-US" b="1" dirty="0"/>
              <a:t>Observation Template</a:t>
            </a:r>
            <a:r>
              <a:rPr lang="en-US" dirty="0"/>
              <a:t> – GUI form filled out by the user. </a:t>
            </a:r>
          </a:p>
          <a:p>
            <a:pPr>
              <a:lnSpc>
                <a:spcPct val="170000"/>
              </a:lnSpc>
              <a:buFont typeface="Courier New" panose="02070309020205020404" pitchFamily="49" charset="0"/>
              <a:buChar char="o"/>
            </a:pPr>
            <a:r>
              <a:rPr lang="en-US" b="1" dirty="0"/>
              <a:t>Overhead</a:t>
            </a:r>
            <a:r>
              <a:rPr lang="en-US" dirty="0"/>
              <a:t> – charged time for operations activities performed by the observatory.</a:t>
            </a:r>
            <a:endParaRPr lang="en-US" b="1" dirty="0"/>
          </a:p>
          <a:p>
            <a:pPr>
              <a:lnSpc>
                <a:spcPct val="170000"/>
              </a:lnSpc>
              <a:buFont typeface="Courier New" panose="02070309020205020404" pitchFamily="49" charset="0"/>
              <a:buChar char="o"/>
            </a:pPr>
            <a:r>
              <a:rPr lang="en-US" b="1" dirty="0"/>
              <a:t>Graphical Timeline</a:t>
            </a:r>
            <a:r>
              <a:rPr lang="en-US" dirty="0"/>
              <a:t> – provides a visual display of overheads for each visit.</a:t>
            </a:r>
          </a:p>
          <a:p>
            <a:pPr>
              <a:lnSpc>
                <a:spcPct val="170000"/>
              </a:lnSpc>
              <a:buFont typeface="Courier New" panose="02070309020205020404" pitchFamily="49" charset="0"/>
              <a:buChar char="o"/>
            </a:pPr>
            <a:r>
              <a:rPr lang="en-US" b="1" dirty="0"/>
              <a:t>Visit Planner</a:t>
            </a:r>
            <a:r>
              <a:rPr lang="en-US" dirty="0"/>
              <a:t> – checks the schedulability of an observation (including guide star availability).</a:t>
            </a:r>
          </a:p>
          <a:p>
            <a:pPr marL="11113">
              <a:lnSpc>
                <a:spcPct val="170000"/>
              </a:lnSpc>
              <a:buFont typeface="Courier New" panose="02070309020205020404" pitchFamily="49" charset="0"/>
              <a:buChar char="o"/>
            </a:pPr>
            <a:br>
              <a:rPr lang="en-US" sz="200" dirty="0"/>
            </a:br>
            <a:endParaRPr lang="en-US" sz="200" dirty="0"/>
          </a:p>
          <a:p>
            <a:pPr>
              <a:lnSpc>
                <a:spcPct val="170000"/>
              </a:lnSpc>
              <a:buFont typeface="Courier New" panose="02070309020205020404" pitchFamily="49" charset="0"/>
              <a:buChar char="o"/>
            </a:pPr>
            <a:r>
              <a:rPr lang="en-US" b="1" dirty="0"/>
              <a:t>Smart Accounting</a:t>
            </a:r>
            <a:r>
              <a:rPr lang="en-US" dirty="0"/>
              <a:t> – updates the full proposal's resource estimates and remove excess overheads prior to submission.</a:t>
            </a:r>
            <a:endParaRPr lang="en-US" sz="2000" dirty="0"/>
          </a:p>
        </p:txBody>
      </p:sp>
      <p:sp>
        <p:nvSpPr>
          <p:cNvPr id="73" name="Title"/>
          <p:cNvSpPr>
            <a:spLocks noGrp="1"/>
          </p:cNvSpPr>
          <p:nvPr>
            <p:ph type="title"/>
          </p:nvPr>
        </p:nvSpPr>
        <p:spPr>
          <a:prstGeom prst="rect">
            <a:avLst/>
          </a:prstGeom>
        </p:spPr>
        <p:txBody>
          <a:bodyPr/>
          <a:lstStyle/>
          <a:p>
            <a:r>
              <a:rPr lang="en-US" dirty="0"/>
              <a:t>APT Basics</a:t>
            </a:r>
            <a:endParaRPr dirty="0"/>
          </a:p>
        </p:txBody>
      </p:sp>
    </p:spTree>
    <p:extLst>
      <p:ext uri="{BB962C8B-B14F-4D97-AF65-F5344CB8AC3E}">
        <p14:creationId xmlns:p14="http://schemas.microsoft.com/office/powerpoint/2010/main" val="393819828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2EE4234-D527-FE49-8AD5-3630527CEE53}"/>
              </a:ext>
            </a:extLst>
          </p:cNvPr>
          <p:cNvGrpSpPr/>
          <p:nvPr/>
        </p:nvGrpSpPr>
        <p:grpSpPr>
          <a:xfrm>
            <a:off x="13103353" y="3686078"/>
            <a:ext cx="9779000" cy="5753100"/>
            <a:chOff x="13103353" y="3686078"/>
            <a:chExt cx="9779000" cy="5753100"/>
          </a:xfrm>
        </p:grpSpPr>
        <p:pic>
          <p:nvPicPr>
            <p:cNvPr id="21" name="Picture 20">
              <a:extLst>
                <a:ext uri="{FF2B5EF4-FFF2-40B4-BE49-F238E27FC236}">
                  <a16:creationId xmlns:a16="http://schemas.microsoft.com/office/drawing/2014/main" id="{4EC09981-331D-9445-B80D-17E052398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3353" y="3686078"/>
              <a:ext cx="9779000" cy="5753100"/>
            </a:xfrm>
            <a:prstGeom prst="rect">
              <a:avLst/>
            </a:prstGeom>
          </p:spPr>
        </p:pic>
        <p:sp>
          <p:nvSpPr>
            <p:cNvPr id="22" name="Rounded Rectangle 21">
              <a:extLst>
                <a:ext uri="{FF2B5EF4-FFF2-40B4-BE49-F238E27FC236}">
                  <a16:creationId xmlns:a16="http://schemas.microsoft.com/office/drawing/2014/main" id="{0AF1454D-1E38-EE4E-BB9E-C0D9062C593E}"/>
                </a:ext>
              </a:extLst>
            </p:cNvPr>
            <p:cNvSpPr/>
            <p:nvPr/>
          </p:nvSpPr>
          <p:spPr>
            <a:xfrm flipH="1">
              <a:off x="20796574" y="3686078"/>
              <a:ext cx="1614294" cy="749761"/>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
        <p:nvSpPr>
          <p:cNvPr id="2" name="Slide Number Placeholder 1">
            <a:extLst>
              <a:ext uri="{FF2B5EF4-FFF2-40B4-BE49-F238E27FC236}">
                <a16:creationId xmlns:a16="http://schemas.microsoft.com/office/drawing/2014/main" id="{970E7B92-9DAD-464C-8BFB-4FEA6A526D46}"/>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ext Placeholder 2">
            <a:extLst>
              <a:ext uri="{FF2B5EF4-FFF2-40B4-BE49-F238E27FC236}">
                <a16:creationId xmlns:a16="http://schemas.microsoft.com/office/drawing/2014/main" id="{90B15373-F2F1-CD43-A0CB-667203AA0D21}"/>
              </a:ext>
            </a:extLst>
          </p:cNvPr>
          <p:cNvSpPr>
            <a:spLocks noGrp="1"/>
          </p:cNvSpPr>
          <p:nvPr>
            <p:ph type="body" idx="1"/>
          </p:nvPr>
        </p:nvSpPr>
        <p:spPr>
          <a:xfrm>
            <a:off x="1248832" y="1929351"/>
            <a:ext cx="11668255" cy="10234295"/>
          </a:xfrm>
        </p:spPr>
        <p:txBody>
          <a:bodyPr>
            <a:normAutofit fontScale="92500" lnSpcReduction="10000"/>
          </a:bodyPr>
          <a:lstStyle/>
          <a:p>
            <a:r>
              <a:rPr lang="en-US" sz="3600" dirty="0"/>
              <a:t>Prior to submitting a proposal, the following should be completed:</a:t>
            </a:r>
          </a:p>
          <a:p>
            <a:pPr lvl="1"/>
            <a:r>
              <a:rPr lang="en-US" sz="3600" dirty="0"/>
              <a:t>Run </a:t>
            </a:r>
            <a:r>
              <a:rPr lang="en-US" sz="3600" i="1" dirty="0"/>
              <a:t>Smart Accounting</a:t>
            </a:r>
          </a:p>
          <a:p>
            <a:pPr lvl="1"/>
            <a:r>
              <a:rPr lang="en-US" sz="3600" dirty="0"/>
              <a:t>Run </a:t>
            </a:r>
            <a:r>
              <a:rPr lang="en-US" sz="3600" i="1" dirty="0"/>
              <a:t>Visit Planner</a:t>
            </a:r>
          </a:p>
          <a:p>
            <a:pPr lvl="1"/>
            <a:r>
              <a:rPr lang="en-US" sz="3600" dirty="0"/>
              <a:t>Run </a:t>
            </a:r>
            <a:r>
              <a:rPr lang="en-US" sz="3600" i="1" dirty="0"/>
              <a:t>Target Confirmation</a:t>
            </a:r>
          </a:p>
          <a:p>
            <a:pPr lvl="1"/>
            <a:r>
              <a:rPr lang="en-US" sz="3600" i="1" dirty="0"/>
              <a:t>Verify the Science Justification PDF is attached.</a:t>
            </a:r>
          </a:p>
          <a:p>
            <a:pPr lvl="1"/>
            <a:r>
              <a:rPr lang="en-US" sz="3600" dirty="0"/>
              <a:t>Review </a:t>
            </a:r>
            <a:r>
              <a:rPr lang="en-US" sz="3600" i="1" dirty="0">
                <a:solidFill>
                  <a:srgbClr val="FF0000"/>
                </a:solidFill>
              </a:rPr>
              <a:t>Errors</a:t>
            </a:r>
            <a:r>
              <a:rPr lang="en-US" sz="3600" i="1" dirty="0"/>
              <a:t> and </a:t>
            </a:r>
            <a:r>
              <a:rPr lang="en-US" sz="3600" i="1" dirty="0">
                <a:solidFill>
                  <a:srgbClr val="FFC000"/>
                </a:solidFill>
              </a:rPr>
              <a:t>Warnings</a:t>
            </a:r>
          </a:p>
          <a:p>
            <a:pPr lvl="2"/>
            <a:r>
              <a:rPr lang="en-US" sz="3600" dirty="0"/>
              <a:t>You can hover over Errors      or Warnings      to see a description of the issue</a:t>
            </a:r>
          </a:p>
          <a:p>
            <a:pPr lvl="2"/>
            <a:r>
              <a:rPr lang="en-US" sz="3600" dirty="0">
                <a:solidFill>
                  <a:srgbClr val="FF0000"/>
                </a:solidFill>
              </a:rPr>
              <a:t>Errors: </a:t>
            </a:r>
            <a:r>
              <a:rPr lang="en-US" sz="3600" dirty="0"/>
              <a:t>appear when required information is missing or if unsupported values have been selected or entered into a field</a:t>
            </a:r>
          </a:p>
          <a:p>
            <a:pPr lvl="2"/>
            <a:r>
              <a:rPr lang="en-US" sz="3600" dirty="0">
                <a:solidFill>
                  <a:srgbClr val="FFC000"/>
                </a:solidFill>
              </a:rPr>
              <a:t>Warnings: </a:t>
            </a:r>
            <a:r>
              <a:rPr lang="en-US" sz="3600" dirty="0"/>
              <a:t>may or may not be a real problem, depending on the context, so you need to check.</a:t>
            </a:r>
          </a:p>
          <a:p>
            <a:r>
              <a:rPr lang="en-US" sz="3600" b="1" dirty="0"/>
              <a:t>Submit!</a:t>
            </a:r>
          </a:p>
          <a:p>
            <a:pPr lvl="2"/>
            <a:r>
              <a:rPr lang="en-US" sz="3600" dirty="0"/>
              <a:t>You cannot submit with Errors, but can submit with Warnings. Any diagnostics should be commented on.</a:t>
            </a:r>
          </a:p>
        </p:txBody>
      </p:sp>
      <p:sp>
        <p:nvSpPr>
          <p:cNvPr id="4" name="Title 3">
            <a:extLst>
              <a:ext uri="{FF2B5EF4-FFF2-40B4-BE49-F238E27FC236}">
                <a16:creationId xmlns:a16="http://schemas.microsoft.com/office/drawing/2014/main" id="{70BADFED-BF82-0246-90EC-129D92FBE1CE}"/>
              </a:ext>
            </a:extLst>
          </p:cNvPr>
          <p:cNvSpPr>
            <a:spLocks noGrp="1"/>
          </p:cNvSpPr>
          <p:nvPr>
            <p:ph type="title"/>
          </p:nvPr>
        </p:nvSpPr>
        <p:spPr/>
        <p:txBody>
          <a:bodyPr/>
          <a:lstStyle/>
          <a:p>
            <a:r>
              <a:rPr lang="en-US" dirty="0"/>
              <a:t>Proposal Submission</a:t>
            </a:r>
          </a:p>
        </p:txBody>
      </p:sp>
      <p:pic>
        <p:nvPicPr>
          <p:cNvPr id="10" name="Picture 9">
            <a:extLst>
              <a:ext uri="{FF2B5EF4-FFF2-40B4-BE49-F238E27FC236}">
                <a16:creationId xmlns:a16="http://schemas.microsoft.com/office/drawing/2014/main" id="{24C26295-1280-2242-A57D-DED28ACA2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3353" y="3663950"/>
            <a:ext cx="10693400" cy="6388100"/>
          </a:xfrm>
          <a:prstGeom prst="rect">
            <a:avLst/>
          </a:prstGeom>
        </p:spPr>
      </p:pic>
      <p:sp>
        <p:nvSpPr>
          <p:cNvPr id="11" name="Rounded Rectangle 10">
            <a:extLst>
              <a:ext uri="{FF2B5EF4-FFF2-40B4-BE49-F238E27FC236}">
                <a16:creationId xmlns:a16="http://schemas.microsoft.com/office/drawing/2014/main" id="{06719071-D41C-F14B-BB62-A16A6C2D50B8}"/>
              </a:ext>
            </a:extLst>
          </p:cNvPr>
          <p:cNvSpPr/>
          <p:nvPr/>
        </p:nvSpPr>
        <p:spPr>
          <a:xfrm>
            <a:off x="19948653" y="3663950"/>
            <a:ext cx="982134" cy="749761"/>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ounded Rectangle 11">
            <a:extLst>
              <a:ext uri="{FF2B5EF4-FFF2-40B4-BE49-F238E27FC236}">
                <a16:creationId xmlns:a16="http://schemas.microsoft.com/office/drawing/2014/main" id="{8B49BAB5-FCE7-274D-BC65-2148AC71EBF5}"/>
              </a:ext>
            </a:extLst>
          </p:cNvPr>
          <p:cNvSpPr/>
          <p:nvPr/>
        </p:nvSpPr>
        <p:spPr>
          <a:xfrm>
            <a:off x="15783053" y="7655075"/>
            <a:ext cx="1744134" cy="270933"/>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3" name="Rectangle 12">
            <a:extLst>
              <a:ext uri="{FF2B5EF4-FFF2-40B4-BE49-F238E27FC236}">
                <a16:creationId xmlns:a16="http://schemas.microsoft.com/office/drawing/2014/main" id="{24CB46D9-1A5A-6646-A1EC-0D62C61BBD27}"/>
              </a:ext>
            </a:extLst>
          </p:cNvPr>
          <p:cNvSpPr/>
          <p:nvPr/>
        </p:nvSpPr>
        <p:spPr>
          <a:xfrm>
            <a:off x="15512120" y="5790453"/>
            <a:ext cx="7874000" cy="1026422"/>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pic>
        <p:nvPicPr>
          <p:cNvPr id="17" name="Picture 16">
            <a:extLst>
              <a:ext uri="{FF2B5EF4-FFF2-40B4-BE49-F238E27FC236}">
                <a16:creationId xmlns:a16="http://schemas.microsoft.com/office/drawing/2014/main" id="{EE1B488F-8B12-3B40-9797-D5BA7E5B9008}"/>
              </a:ext>
            </a:extLst>
          </p:cNvPr>
          <p:cNvPicPr>
            <a:picLocks noChangeAspect="1"/>
          </p:cNvPicPr>
          <p:nvPr/>
        </p:nvPicPr>
        <p:blipFill rotWithShape="1">
          <a:blip r:embed="rId5">
            <a:extLst>
              <a:ext uri="{28A0092B-C50C-407E-A947-70E740481C1C}">
                <a14:useLocalDpi xmlns:a14="http://schemas.microsoft.com/office/drawing/2010/main" val="0"/>
              </a:ext>
            </a:extLst>
          </a:blip>
          <a:srcRect l="1" r="-8075"/>
          <a:stretch/>
        </p:blipFill>
        <p:spPr>
          <a:xfrm>
            <a:off x="11138762" y="5961903"/>
            <a:ext cx="368300" cy="342900"/>
          </a:xfrm>
          <a:prstGeom prst="rect">
            <a:avLst/>
          </a:prstGeom>
        </p:spPr>
      </p:pic>
      <p:pic>
        <p:nvPicPr>
          <p:cNvPr id="19" name="Picture 18">
            <a:extLst>
              <a:ext uri="{FF2B5EF4-FFF2-40B4-BE49-F238E27FC236}">
                <a16:creationId xmlns:a16="http://schemas.microsoft.com/office/drawing/2014/main" id="{3DE7656C-7353-D34E-AED5-D1E3069665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531" y="5978667"/>
            <a:ext cx="368300" cy="309372"/>
          </a:xfrm>
          <a:prstGeom prst="rect">
            <a:avLst/>
          </a:prstGeom>
        </p:spPr>
      </p:pic>
      <p:cxnSp>
        <p:nvCxnSpPr>
          <p:cNvPr id="25" name="Straight Arrow Connector 24">
            <a:extLst>
              <a:ext uri="{FF2B5EF4-FFF2-40B4-BE49-F238E27FC236}">
                <a16:creationId xmlns:a16="http://schemas.microsoft.com/office/drawing/2014/main" id="{9EEAAB7A-125C-AB41-A61F-4FB5B120B737}"/>
              </a:ext>
            </a:extLst>
          </p:cNvPr>
          <p:cNvCxnSpPr>
            <a:cxnSpLocks/>
          </p:cNvCxnSpPr>
          <p:nvPr/>
        </p:nvCxnSpPr>
        <p:spPr>
          <a:xfrm flipV="1">
            <a:off x="12781620" y="6562629"/>
            <a:ext cx="2730500" cy="3939116"/>
          </a:xfrm>
          <a:prstGeom prst="straightConnector1">
            <a:avLst/>
          </a:prstGeom>
          <a:noFill/>
          <a:ln w="76200" cap="flat">
            <a:solidFill>
              <a:schemeClr val="accent5">
                <a:lumOff val="13067"/>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9874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3C8835-5E17-4342-B148-BA5CB815F8ED}"/>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3" name="Content Placeholder 2">
            <a:extLst>
              <a:ext uri="{FF2B5EF4-FFF2-40B4-BE49-F238E27FC236}">
                <a16:creationId xmlns:a16="http://schemas.microsoft.com/office/drawing/2014/main" id="{AD6B73C1-C4A3-D34B-9014-46107FA77899}"/>
              </a:ext>
            </a:extLst>
          </p:cNvPr>
          <p:cNvSpPr>
            <a:spLocks noGrp="1"/>
          </p:cNvSpPr>
          <p:nvPr>
            <p:ph type="body" idx="1"/>
          </p:nvPr>
        </p:nvSpPr>
        <p:spPr/>
        <p:txBody>
          <a:bodyPr>
            <a:normAutofit fontScale="85000" lnSpcReduction="10000"/>
          </a:bodyPr>
          <a:lstStyle/>
          <a:p>
            <a:pPr marL="685800" indent="-685800">
              <a:buFont typeface="Arial" panose="020B0604020202020204" pitchFamily="34" charset="0"/>
              <a:buChar char="•"/>
            </a:pPr>
            <a:r>
              <a:rPr lang="en-US" sz="5600" dirty="0"/>
              <a:t>JWST User Documentation Website </a:t>
            </a:r>
            <a:r>
              <a:rPr lang="en-US" sz="5600" dirty="0">
                <a:hlinkClick r:id="rId3"/>
              </a:rPr>
              <a:t>https://jwst-docs.stsci.edu/</a:t>
            </a:r>
            <a:r>
              <a:rPr lang="en-US" sz="5600" dirty="0"/>
              <a:t>, including</a:t>
            </a:r>
          </a:p>
          <a:p>
            <a:pPr marL="2057400" lvl="1" indent="-685800">
              <a:buFont typeface="Arial" panose="020B0604020202020204" pitchFamily="34" charset="0"/>
              <a:buChar char="•"/>
            </a:pPr>
            <a:r>
              <a:rPr lang="en-US" sz="4800" dirty="0">
                <a:hlinkClick r:id="rId4"/>
              </a:rPr>
              <a:t>The JWST Astronomer's Proposal Tool Overview</a:t>
            </a:r>
            <a:r>
              <a:rPr lang="en-US" sz="4800" dirty="0"/>
              <a:t> (and links therein)</a:t>
            </a:r>
          </a:p>
          <a:p>
            <a:pPr marL="2057400" lvl="1" indent="-685800">
              <a:buFont typeface="Arial" panose="020B0604020202020204" pitchFamily="34" charset="0"/>
              <a:buChar char="•"/>
            </a:pPr>
            <a:r>
              <a:rPr lang="en-US" sz="4800" dirty="0">
                <a:hlinkClick r:id="rId5"/>
              </a:rPr>
              <a:t>Help with Individual APT Templates</a:t>
            </a:r>
            <a:endParaRPr lang="en-US" sz="4800" dirty="0"/>
          </a:p>
          <a:p>
            <a:pPr marL="2057400" lvl="1" indent="-685800">
              <a:buFont typeface="Arial" panose="020B0604020202020204" pitchFamily="34" charset="0"/>
              <a:buChar char="•"/>
            </a:pPr>
            <a:r>
              <a:rPr lang="en-US" sz="4800" dirty="0">
                <a:hlinkClick r:id="rId6"/>
              </a:rPr>
              <a:t>Example Science Programs</a:t>
            </a:r>
            <a:r>
              <a:rPr lang="en-US" sz="4800" dirty="0"/>
              <a:t>, each of which has a specific APT step-by-step guide.</a:t>
            </a:r>
          </a:p>
          <a:p>
            <a:endParaRPr lang="en-US" sz="2000" dirty="0"/>
          </a:p>
          <a:p>
            <a:pPr marL="685800" indent="-685800">
              <a:buFont typeface="Arial" panose="020B0604020202020204" pitchFamily="34" charset="0"/>
              <a:buChar char="•"/>
            </a:pPr>
            <a:r>
              <a:rPr lang="en-US" sz="5600" dirty="0"/>
              <a:t>YouTube Tutorial Videos </a:t>
            </a:r>
            <a:r>
              <a:rPr lang="en-US" sz="5600" dirty="0">
                <a:hlinkClick r:id="rId7"/>
              </a:rPr>
              <a:t>https://www.youtube.com/jwstobserver</a:t>
            </a:r>
            <a:r>
              <a:rPr lang="en-US" sz="5600" dirty="0"/>
              <a:t>, and in particular, </a:t>
            </a:r>
            <a:r>
              <a:rPr lang="en-US" dirty="0"/>
              <a:t>the  </a:t>
            </a:r>
            <a:r>
              <a:rPr lang="en-US" dirty="0">
                <a:hlinkClick r:id="rId8"/>
              </a:rPr>
              <a:t>Playlist of APT-specific Videos</a:t>
            </a:r>
            <a:endParaRPr lang="en-US" dirty="0"/>
          </a:p>
          <a:p>
            <a:pPr marL="685800" indent="-685800">
              <a:buFont typeface="Arial" panose="020B0604020202020204" pitchFamily="34" charset="0"/>
              <a:buChar char="•"/>
            </a:pPr>
            <a:endParaRPr lang="en-US" sz="2000" dirty="0"/>
          </a:p>
          <a:p>
            <a:pPr marL="685800" indent="-685800">
              <a:buFont typeface="Arial" panose="020B0604020202020204" pitchFamily="34" charset="0"/>
              <a:buChar char="•"/>
            </a:pPr>
            <a:r>
              <a:rPr lang="en-US" sz="5600" dirty="0"/>
              <a:t>Context Sensitive Help within APT</a:t>
            </a:r>
          </a:p>
          <a:p>
            <a:pPr marL="2057400" lvl="1" indent="-685800">
              <a:buFont typeface="Arial" panose="020B0604020202020204" pitchFamily="34" charset="0"/>
              <a:buChar char="•"/>
            </a:pPr>
            <a:r>
              <a:rPr lang="en-US" sz="4800" dirty="0"/>
              <a:t>Clicking on Blue headings within APT </a:t>
            </a:r>
          </a:p>
          <a:p>
            <a:pPr lvl="1" indent="0">
              <a:buNone/>
            </a:pPr>
            <a:r>
              <a:rPr lang="en-US" sz="4800" dirty="0"/>
              <a:t>     opens a browser and points to </a:t>
            </a:r>
          </a:p>
          <a:p>
            <a:pPr lvl="1" indent="0">
              <a:buNone/>
            </a:pPr>
            <a:r>
              <a:rPr lang="en-US" sz="4800" dirty="0"/>
              <a:t>     relevant </a:t>
            </a:r>
            <a:r>
              <a:rPr lang="en-US" sz="4800" dirty="0" err="1"/>
              <a:t>JDox</a:t>
            </a:r>
            <a:r>
              <a:rPr lang="en-US" sz="4800" dirty="0"/>
              <a:t> support information.</a:t>
            </a:r>
          </a:p>
        </p:txBody>
      </p:sp>
      <p:sp>
        <p:nvSpPr>
          <p:cNvPr id="2" name="Title 1">
            <a:extLst>
              <a:ext uri="{FF2B5EF4-FFF2-40B4-BE49-F238E27FC236}">
                <a16:creationId xmlns:a16="http://schemas.microsoft.com/office/drawing/2014/main" id="{9F32F093-EB6A-F74E-B83D-010A8EBE3B2B}"/>
              </a:ext>
            </a:extLst>
          </p:cNvPr>
          <p:cNvSpPr>
            <a:spLocks noGrp="1"/>
          </p:cNvSpPr>
          <p:nvPr>
            <p:ph type="title"/>
          </p:nvPr>
        </p:nvSpPr>
        <p:spPr/>
        <p:txBody>
          <a:bodyPr/>
          <a:lstStyle/>
          <a:p>
            <a:r>
              <a:rPr lang="en-US" dirty="0"/>
              <a:t>Additional Resources for Help with APT</a:t>
            </a:r>
          </a:p>
        </p:txBody>
      </p:sp>
      <p:pic>
        <p:nvPicPr>
          <p:cNvPr id="5" name="Picture 4">
            <a:extLst>
              <a:ext uri="{FF2B5EF4-FFF2-40B4-BE49-F238E27FC236}">
                <a16:creationId xmlns:a16="http://schemas.microsoft.com/office/drawing/2014/main" id="{491630BE-B59A-FF4D-BA89-1B8E8099C46A}"/>
              </a:ext>
            </a:extLst>
          </p:cNvPr>
          <p:cNvPicPr>
            <a:picLocks noChangeAspect="1"/>
          </p:cNvPicPr>
          <p:nvPr/>
        </p:nvPicPr>
        <p:blipFill>
          <a:blip r:embed="rId9"/>
          <a:stretch>
            <a:fillRect/>
          </a:stretch>
        </p:blipFill>
        <p:spPr>
          <a:xfrm>
            <a:off x="13600176" y="9204512"/>
            <a:ext cx="9601200" cy="2514600"/>
          </a:xfrm>
          <a:prstGeom prst="rect">
            <a:avLst/>
          </a:prstGeom>
          <a:effectLst>
            <a:softEdge rad="0"/>
          </a:effectLst>
        </p:spPr>
      </p:pic>
      <p:cxnSp>
        <p:nvCxnSpPr>
          <p:cNvPr id="6" name="Straight Arrow Connector 5">
            <a:extLst>
              <a:ext uri="{FF2B5EF4-FFF2-40B4-BE49-F238E27FC236}">
                <a16:creationId xmlns:a16="http://schemas.microsoft.com/office/drawing/2014/main" id="{2B9179BD-E60C-3746-8533-BFC5C741FE04}"/>
              </a:ext>
            </a:extLst>
          </p:cNvPr>
          <p:cNvCxnSpPr>
            <a:cxnSpLocks/>
          </p:cNvCxnSpPr>
          <p:nvPr/>
        </p:nvCxnSpPr>
        <p:spPr>
          <a:xfrm flipH="1" flipV="1">
            <a:off x="15159282" y="10007380"/>
            <a:ext cx="199504" cy="454432"/>
          </a:xfrm>
          <a:prstGeom prst="straightConnector1">
            <a:avLst/>
          </a:prstGeom>
          <a:ln w="44450" cmpd="sng">
            <a:solidFill>
              <a:schemeClr val="tx1"/>
            </a:solidFill>
            <a:tailEnd type="stealth"/>
          </a:ln>
          <a:effectLst>
            <a:glow rad="63500">
              <a:schemeClr val="accent1">
                <a:alpha val="38000"/>
              </a:schemeClr>
            </a:glow>
            <a:softEdge rad="0"/>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A00F27-FCA7-B24D-96FA-2C5B51E8091E}"/>
              </a:ext>
            </a:extLst>
          </p:cNvPr>
          <p:cNvSpPr txBox="1"/>
          <p:nvPr/>
        </p:nvSpPr>
        <p:spPr>
          <a:xfrm>
            <a:off x="15243694" y="10084109"/>
            <a:ext cx="434734" cy="584775"/>
          </a:xfrm>
          <a:prstGeom prst="rect">
            <a:avLst/>
          </a:prstGeom>
          <a:noFill/>
        </p:spPr>
        <p:txBody>
          <a:bodyPr wrap="none" rtlCol="0">
            <a:spAutoFit/>
          </a:bodyPr>
          <a:lstStyle/>
          <a:p>
            <a:r>
              <a:rPr lang="en-US" sz="3200" b="1" dirty="0">
                <a:latin typeface="Helvetica" pitchFamily="2" charset="0"/>
              </a:rPr>
              <a:t>?</a:t>
            </a:r>
          </a:p>
        </p:txBody>
      </p:sp>
      <p:sp>
        <p:nvSpPr>
          <p:cNvPr id="8" name="Rounded Rectangle 7">
            <a:extLst>
              <a:ext uri="{FF2B5EF4-FFF2-40B4-BE49-F238E27FC236}">
                <a16:creationId xmlns:a16="http://schemas.microsoft.com/office/drawing/2014/main" id="{A6A7919F-BD21-8C4D-A295-139569C472E5}"/>
              </a:ext>
            </a:extLst>
          </p:cNvPr>
          <p:cNvSpPr/>
          <p:nvPr/>
        </p:nvSpPr>
        <p:spPr>
          <a:xfrm>
            <a:off x="14305280" y="9672320"/>
            <a:ext cx="1727200" cy="1088896"/>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highlight>
                <a:srgbClr val="FFFF00"/>
              </a:highlight>
            </a:endParaRPr>
          </a:p>
        </p:txBody>
      </p:sp>
    </p:spTree>
    <p:extLst>
      <p:ext uri="{BB962C8B-B14F-4D97-AF65-F5344CB8AC3E}">
        <p14:creationId xmlns:p14="http://schemas.microsoft.com/office/powerpoint/2010/main" val="10068490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144412-B5CE-D64C-9563-C42138017751}"/>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2" name="Title 1">
            <a:extLst>
              <a:ext uri="{FF2B5EF4-FFF2-40B4-BE49-F238E27FC236}">
                <a16:creationId xmlns:a16="http://schemas.microsoft.com/office/drawing/2014/main" id="{04187E49-6303-CF4E-915D-01947276A343}"/>
              </a:ext>
            </a:extLst>
          </p:cNvPr>
          <p:cNvSpPr>
            <a:spLocks noGrp="1"/>
          </p:cNvSpPr>
          <p:nvPr>
            <p:ph type="title"/>
          </p:nvPr>
        </p:nvSpPr>
        <p:spPr/>
        <p:txBody>
          <a:bodyPr/>
          <a:lstStyle/>
          <a:p>
            <a:r>
              <a:rPr lang="en-US" dirty="0"/>
              <a:t>Thanks for Listening – Questions?</a:t>
            </a:r>
          </a:p>
        </p:txBody>
      </p:sp>
      <p:cxnSp>
        <p:nvCxnSpPr>
          <p:cNvPr id="10" name="Straight Arrow Connector 9">
            <a:extLst>
              <a:ext uri="{FF2B5EF4-FFF2-40B4-BE49-F238E27FC236}">
                <a16:creationId xmlns:a16="http://schemas.microsoft.com/office/drawing/2014/main" id="{75C36C4F-A715-DA45-86DB-BBA8208197B9}"/>
              </a:ext>
            </a:extLst>
          </p:cNvPr>
          <p:cNvCxnSpPr/>
          <p:nvPr/>
        </p:nvCxnSpPr>
        <p:spPr>
          <a:xfrm flipH="1" flipV="1">
            <a:off x="7054203" y="4979083"/>
            <a:ext cx="185194" cy="231494"/>
          </a:xfrm>
          <a:prstGeom prst="straightConnector1">
            <a:avLst/>
          </a:prstGeom>
          <a:ln w="3175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F504F8-6EF5-BF4A-8BFC-14DA06B7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355849"/>
            <a:ext cx="18770600" cy="9776674"/>
          </a:xfrm>
          <a:prstGeom prst="rect">
            <a:avLst/>
          </a:prstGeom>
          <a:ln>
            <a:solidFill>
              <a:schemeClr val="accent5"/>
            </a:solidFill>
          </a:ln>
        </p:spPr>
      </p:pic>
    </p:spTree>
    <p:extLst>
      <p:ext uri="{BB962C8B-B14F-4D97-AF65-F5344CB8AC3E}">
        <p14:creationId xmlns:p14="http://schemas.microsoft.com/office/powerpoint/2010/main" val="235535828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SA Planning Tool (MPT)"/>
          <p:cNvSpPr>
            <a:spLocks noGrp="1"/>
          </p:cNvSpPr>
          <p:nvPr>
            <p:ph type="title"/>
          </p:nvPr>
        </p:nvSpPr>
        <p:spPr>
          <a:prstGeom prst="rect">
            <a:avLst/>
          </a:prstGeom>
        </p:spPr>
        <p:txBody>
          <a:bodyPr/>
          <a:lstStyle>
            <a:lvl1pPr>
              <a:defRPr>
                <a:solidFill>
                  <a:schemeClr val="accent2">
                    <a:hueOff val="117482"/>
                    <a:satOff val="19585"/>
                    <a:lumOff val="29146"/>
                  </a:schemeClr>
                </a:solidFill>
              </a:defRPr>
            </a:lvl1pPr>
          </a:lstStyle>
          <a:p>
            <a:r>
              <a:t>MSA Planning Tool (MPT)</a:t>
            </a:r>
          </a:p>
        </p:txBody>
      </p:sp>
    </p:spTree>
    <p:extLst>
      <p:ext uri="{BB962C8B-B14F-4D97-AF65-F5344CB8AC3E}">
        <p14:creationId xmlns:p14="http://schemas.microsoft.com/office/powerpoint/2010/main" val="48258394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72" name="MOS - Multi-Object Spectroscopy…"/>
          <p:cNvSpPr>
            <a:spLocks noGrp="1"/>
          </p:cNvSpPr>
          <p:nvPr>
            <p:ph type="body" idx="1"/>
          </p:nvPr>
        </p:nvSpPr>
        <p:spPr>
          <a:prstGeom prst="rect">
            <a:avLst/>
          </a:prstGeom>
        </p:spPr>
        <p:txBody>
          <a:bodyPr/>
          <a:lstStyle/>
          <a:p>
            <a:pPr marL="577850" indent="-577850" defTabSz="751205">
              <a:spcBef>
                <a:spcPts val="900"/>
              </a:spcBef>
              <a:defRPr sz="4368"/>
            </a:pPr>
            <a:r>
              <a:rPr>
                <a:latin typeface="Avenir Heavy"/>
                <a:ea typeface="Avenir Heavy"/>
                <a:cs typeface="Avenir Heavy"/>
                <a:sym typeface="Avenir Heavy"/>
              </a:rPr>
              <a:t>MOS</a:t>
            </a:r>
            <a:r>
              <a:t> - Multi-Object Spectroscopy</a:t>
            </a:r>
          </a:p>
          <a:p>
            <a:pPr marL="1155700" lvl="1" indent="-577850" defTabSz="751205">
              <a:spcBef>
                <a:spcPts val="900"/>
              </a:spcBef>
              <a:defRPr sz="4368"/>
            </a:pPr>
            <a:r>
              <a:t>the NIRSpec mode for obtaining spectra of 10-100s of specific targets simultaneously</a:t>
            </a:r>
          </a:p>
          <a:p>
            <a:pPr marL="1155700" lvl="1" indent="-577850" defTabSz="751205">
              <a:spcBef>
                <a:spcPts val="900"/>
              </a:spcBef>
              <a:defRPr sz="4368"/>
            </a:pPr>
            <a:endParaRPr/>
          </a:p>
          <a:p>
            <a:pPr marL="577850" indent="-577850" defTabSz="751205">
              <a:spcBef>
                <a:spcPts val="900"/>
              </a:spcBef>
              <a:defRPr sz="4368"/>
            </a:pPr>
            <a:r>
              <a:rPr>
                <a:latin typeface="Avenir Heavy"/>
                <a:ea typeface="Avenir Heavy"/>
                <a:cs typeface="Avenir Heavy"/>
                <a:sym typeface="Avenir Heavy"/>
              </a:rPr>
              <a:t>MSA</a:t>
            </a:r>
            <a:r>
              <a:t> - Micro-Shutter Assembly</a:t>
            </a:r>
          </a:p>
          <a:p>
            <a:pPr marL="1155700" lvl="1" indent="-577850" defTabSz="751205">
              <a:spcBef>
                <a:spcPts val="900"/>
              </a:spcBef>
              <a:defRPr sz="4368"/>
            </a:pPr>
            <a:r>
              <a:t>the array of very small shutters (0.2x0.46 arcsec) within NIRSpec that allows specific targets to be selected and contaminants to be blocked</a:t>
            </a:r>
          </a:p>
          <a:p>
            <a:pPr marL="1155700" lvl="1" indent="-577850" defTabSz="751205">
              <a:spcBef>
                <a:spcPts val="900"/>
              </a:spcBef>
              <a:defRPr sz="4368"/>
            </a:pPr>
            <a:endParaRPr/>
          </a:p>
          <a:p>
            <a:pPr marL="577850" indent="-577850" defTabSz="751205">
              <a:spcBef>
                <a:spcPts val="900"/>
              </a:spcBef>
              <a:defRPr sz="4368"/>
            </a:pPr>
            <a:r>
              <a:rPr>
                <a:latin typeface="Avenir Heavy"/>
                <a:ea typeface="Avenir Heavy"/>
                <a:cs typeface="Avenir Heavy"/>
                <a:sym typeface="Avenir Heavy"/>
              </a:rPr>
              <a:t>MPT</a:t>
            </a:r>
            <a:r>
              <a:t> - MSA Planning Tool</a:t>
            </a:r>
          </a:p>
          <a:p>
            <a:pPr marL="1155700" lvl="1" indent="-577850" defTabSz="751205">
              <a:spcBef>
                <a:spcPts val="900"/>
              </a:spcBef>
              <a:defRPr sz="4368"/>
            </a:pPr>
            <a:r>
              <a:t>the tool within APT for planning and optimising the MOS observations with the NIRSpec MSA</a:t>
            </a:r>
          </a:p>
        </p:txBody>
      </p:sp>
      <p:sp>
        <p:nvSpPr>
          <p:cNvPr id="73" name="A guide to JWST MOS terminology"/>
          <p:cNvSpPr>
            <a:spLocks noGrp="1"/>
          </p:cNvSpPr>
          <p:nvPr>
            <p:ph type="title"/>
          </p:nvPr>
        </p:nvSpPr>
        <p:spPr>
          <a:prstGeom prst="rect">
            <a:avLst/>
          </a:prstGeom>
        </p:spPr>
        <p:txBody>
          <a:bodyPr/>
          <a:lstStyle/>
          <a:p>
            <a:r>
              <a:t>A guide to JWST MOS terminology</a:t>
            </a:r>
          </a:p>
        </p:txBody>
      </p:sp>
    </p:spTree>
    <p:extLst>
      <p:ext uri="{BB962C8B-B14F-4D97-AF65-F5344CB8AC3E}">
        <p14:creationId xmlns:p14="http://schemas.microsoft.com/office/powerpoint/2010/main" val="6842094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76" name="NIRSpec MOS can obtain spectra for 10s-100s of objects simultaneously…"/>
          <p:cNvSpPr>
            <a:spLocks noGrp="1"/>
          </p:cNvSpPr>
          <p:nvPr>
            <p:ph type="body" idx="1"/>
          </p:nvPr>
        </p:nvSpPr>
        <p:spPr>
          <a:prstGeom prst="rect">
            <a:avLst/>
          </a:prstGeom>
        </p:spPr>
        <p:txBody>
          <a:bodyPr/>
          <a:lstStyle/>
          <a:p>
            <a:pPr marL="508000" indent="-508000" defTabSz="660400">
              <a:spcBef>
                <a:spcPts val="800"/>
              </a:spcBef>
              <a:defRPr sz="3840"/>
            </a:pPr>
            <a:r>
              <a:rPr dirty="0"/>
              <a:t>NIRSpec MOS can obtain spectra for 10s-100s of objects simultaneously</a:t>
            </a:r>
          </a:p>
          <a:p>
            <a:pPr marL="508000" indent="-508000" defTabSz="660400">
              <a:spcBef>
                <a:spcPts val="800"/>
              </a:spcBef>
              <a:defRPr sz="3840"/>
            </a:pPr>
            <a:r>
              <a:rPr dirty="0"/>
              <a:t>Targets are selected by opening a few of a grid of 250,000 micro-shutters</a:t>
            </a:r>
          </a:p>
          <a:p>
            <a:pPr marL="508000" indent="-508000" defTabSz="660400">
              <a:spcBef>
                <a:spcPts val="800"/>
              </a:spcBef>
              <a:defRPr sz="3840"/>
            </a:pPr>
            <a:r>
              <a:rPr dirty="0"/>
              <a:t>MPT optimises this “MOS mask” given your target catalogue</a:t>
            </a:r>
          </a:p>
          <a:p>
            <a:pPr marL="508000" indent="-508000" defTabSz="660400">
              <a:spcBef>
                <a:spcPts val="800"/>
              </a:spcBef>
              <a:defRPr sz="3840"/>
            </a:pPr>
            <a:endParaRPr dirty="0"/>
          </a:p>
          <a:p>
            <a:pPr marL="508000" indent="-508000" defTabSz="660400">
              <a:spcBef>
                <a:spcPts val="800"/>
              </a:spcBef>
              <a:defRPr sz="3840"/>
            </a:pPr>
            <a:endParaRPr dirty="0"/>
          </a:p>
          <a:p>
            <a:pPr marL="508000" indent="-508000" defTabSz="660400">
              <a:spcBef>
                <a:spcPts val="800"/>
              </a:spcBef>
              <a:defRPr sz="3840"/>
            </a:pPr>
            <a:endParaRPr dirty="0"/>
          </a:p>
          <a:p>
            <a:pPr marL="508000" indent="-508000" defTabSz="660400">
              <a:spcBef>
                <a:spcPts val="800"/>
              </a:spcBef>
              <a:defRPr sz="3840"/>
            </a:pPr>
            <a:endParaRPr dirty="0"/>
          </a:p>
          <a:p>
            <a:pPr marL="508000" indent="-508000" defTabSz="660400">
              <a:spcBef>
                <a:spcPts val="800"/>
              </a:spcBef>
              <a:defRPr sz="3840"/>
            </a:pPr>
            <a:endParaRPr dirty="0"/>
          </a:p>
          <a:p>
            <a:pPr marL="508000" indent="-508000" defTabSz="660400">
              <a:spcBef>
                <a:spcPts val="800"/>
              </a:spcBef>
              <a:defRPr sz="3840"/>
            </a:pPr>
            <a:endParaRPr dirty="0"/>
          </a:p>
          <a:p>
            <a:pPr marL="508000" indent="-508000" defTabSz="660400">
              <a:spcBef>
                <a:spcPts val="800"/>
              </a:spcBef>
              <a:defRPr sz="3840"/>
            </a:pPr>
            <a:endParaRPr lang="en-US" dirty="0"/>
          </a:p>
          <a:p>
            <a:pPr marL="508000" indent="-508000" defTabSz="660400">
              <a:spcBef>
                <a:spcPts val="800"/>
              </a:spcBef>
              <a:defRPr sz="3840"/>
            </a:pPr>
            <a:endParaRPr dirty="0"/>
          </a:p>
          <a:p>
            <a:pPr marL="1016000" lvl="1" indent="-508000" defTabSz="660400">
              <a:spcBef>
                <a:spcPts val="800"/>
              </a:spcBef>
              <a:defRPr sz="3840"/>
            </a:pPr>
            <a:r>
              <a:rPr dirty="0"/>
              <a:t>details on the MSA shutter array are in the “observing modes” session</a:t>
            </a:r>
          </a:p>
          <a:p>
            <a:pPr marL="1016000" lvl="1" indent="-508000" defTabSz="660400">
              <a:spcBef>
                <a:spcPts val="800"/>
              </a:spcBef>
              <a:defRPr sz="3840"/>
            </a:pPr>
            <a:r>
              <a:rPr dirty="0"/>
              <a:t>strategies are covered in the MOS hands-on session</a:t>
            </a:r>
          </a:p>
        </p:txBody>
      </p:sp>
      <p:sp>
        <p:nvSpPr>
          <p:cNvPr id="77" name="Why use MPT?"/>
          <p:cNvSpPr>
            <a:spLocks noGrp="1"/>
          </p:cNvSpPr>
          <p:nvPr>
            <p:ph type="title"/>
          </p:nvPr>
        </p:nvSpPr>
        <p:spPr>
          <a:prstGeom prst="rect">
            <a:avLst/>
          </a:prstGeom>
        </p:spPr>
        <p:txBody>
          <a:bodyPr/>
          <a:lstStyle/>
          <a:p>
            <a:r>
              <a:t>Why use MPT?</a:t>
            </a:r>
          </a:p>
        </p:txBody>
      </p:sp>
      <p:pic>
        <p:nvPicPr>
          <p:cNvPr id="78" name="Image" descr="Image"/>
          <p:cNvPicPr>
            <a:picLocks noChangeAspect="1"/>
          </p:cNvPicPr>
          <p:nvPr/>
        </p:nvPicPr>
        <p:blipFill>
          <a:blip r:embed="rId2"/>
          <a:srcRect b="6786"/>
          <a:stretch>
            <a:fillRect/>
          </a:stretch>
        </p:blipFill>
        <p:spPr>
          <a:xfrm>
            <a:off x="7288807" y="4545806"/>
            <a:ext cx="9806331" cy="4624567"/>
          </a:xfrm>
          <a:prstGeom prst="rect">
            <a:avLst/>
          </a:prstGeom>
          <a:ln w="12700">
            <a:miter lim="400000"/>
          </a:ln>
        </p:spPr>
      </p:pic>
      <p:sp>
        <p:nvSpPr>
          <p:cNvPr id="79" name="Example (flat-field test exposure) of 100 tightly-packed spectra (G395H grating)"/>
          <p:cNvSpPr txBox="1"/>
          <p:nvPr/>
        </p:nvSpPr>
        <p:spPr>
          <a:xfrm>
            <a:off x="17587853" y="6051550"/>
            <a:ext cx="5733094" cy="1663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000"/>
            </a:lvl1pPr>
          </a:lstStyle>
          <a:p>
            <a:r>
              <a:t>Example (flat-field test exposure) of 100 tightly-packed spectra (G395H grating)</a:t>
            </a:r>
          </a:p>
        </p:txBody>
      </p:sp>
    </p:spTree>
    <p:extLst>
      <p:ext uri="{BB962C8B-B14F-4D97-AF65-F5344CB8AC3E}">
        <p14:creationId xmlns:p14="http://schemas.microsoft.com/office/powerpoint/2010/main" val="122187320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82" name="MSA Planning Tool (MPT) in APT"/>
          <p:cNvSpPr>
            <a:spLocks noGrp="1"/>
          </p:cNvSpPr>
          <p:nvPr>
            <p:ph type="title"/>
          </p:nvPr>
        </p:nvSpPr>
        <p:spPr>
          <a:prstGeom prst="rect">
            <a:avLst/>
          </a:prstGeom>
        </p:spPr>
        <p:txBody>
          <a:bodyPr/>
          <a:lstStyle/>
          <a:p>
            <a:r>
              <a:t>MSA Planning Tool (MPT) in APT</a:t>
            </a:r>
          </a:p>
        </p:txBody>
      </p:sp>
      <p:pic>
        <p:nvPicPr>
          <p:cNvPr id="83" name="Image" descr="Image"/>
          <p:cNvPicPr>
            <a:picLocks noChangeAspect="1"/>
          </p:cNvPicPr>
          <p:nvPr/>
        </p:nvPicPr>
        <p:blipFill>
          <a:blip r:embed="rId2"/>
          <a:stretch>
            <a:fillRect/>
          </a:stretch>
        </p:blipFill>
        <p:spPr>
          <a:xfrm>
            <a:off x="1627148" y="2887931"/>
            <a:ext cx="18931359" cy="8338812"/>
          </a:xfrm>
          <a:prstGeom prst="rect">
            <a:avLst/>
          </a:prstGeom>
          <a:ln w="12700">
            <a:miter lim="400000"/>
          </a:ln>
        </p:spPr>
      </p:pic>
      <p:sp>
        <p:nvSpPr>
          <p:cNvPr id="84" name="Polygon"/>
          <p:cNvSpPr/>
          <p:nvPr/>
        </p:nvSpPr>
        <p:spPr>
          <a:xfrm>
            <a:off x="4916969" y="2607060"/>
            <a:ext cx="1976509" cy="22837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202974312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87" name="An internet connection…"/>
          <p:cNvSpPr>
            <a:spLocks noGrp="1"/>
          </p:cNvSpPr>
          <p:nvPr>
            <p:ph type="body" idx="1"/>
          </p:nvPr>
        </p:nvSpPr>
        <p:spPr>
          <a:prstGeom prst="rect">
            <a:avLst/>
          </a:prstGeom>
        </p:spPr>
        <p:txBody>
          <a:bodyPr>
            <a:normAutofit/>
          </a:bodyPr>
          <a:lstStyle/>
          <a:p>
            <a:pPr marL="482600" indent="-482600" defTabSz="627379">
              <a:spcBef>
                <a:spcPts val="700"/>
              </a:spcBef>
              <a:defRPr sz="3648"/>
            </a:pPr>
            <a:r>
              <a:rPr sz="4000" dirty="0"/>
              <a:t>An internet connection</a:t>
            </a:r>
          </a:p>
          <a:p>
            <a:pPr marL="965200" lvl="1" indent="-482600" defTabSz="627379">
              <a:spcBef>
                <a:spcPts val="700"/>
              </a:spcBef>
              <a:defRPr sz="3648"/>
            </a:pPr>
            <a:r>
              <a:rPr sz="4000" dirty="0"/>
              <a:t>access to the most up-to-date MSA shutter operability</a:t>
            </a:r>
          </a:p>
          <a:p>
            <a:pPr marL="965200" lvl="1" indent="-482600" defTabSz="627379">
              <a:spcBef>
                <a:spcPts val="700"/>
              </a:spcBef>
              <a:defRPr sz="3648"/>
            </a:pPr>
            <a:r>
              <a:rPr sz="4000" dirty="0"/>
              <a:t>checking for guide stars during planning</a:t>
            </a:r>
          </a:p>
          <a:p>
            <a:pPr marL="965200" lvl="1" indent="-482600" defTabSz="627379">
              <a:spcBef>
                <a:spcPts val="700"/>
              </a:spcBef>
              <a:defRPr sz="3648"/>
            </a:pPr>
            <a:endParaRPr sz="4000" dirty="0"/>
          </a:p>
          <a:p>
            <a:pPr marL="482600" indent="-482600" defTabSz="627379">
              <a:spcBef>
                <a:spcPts val="700"/>
              </a:spcBef>
              <a:defRPr sz="3648"/>
            </a:pPr>
            <a:r>
              <a:rPr sz="4000" dirty="0"/>
              <a:t>A complete and accurate astrometric catalogue</a:t>
            </a:r>
          </a:p>
          <a:p>
            <a:pPr marL="965200" lvl="1" indent="-482600" defTabSz="627379">
              <a:spcBef>
                <a:spcPts val="700"/>
              </a:spcBef>
              <a:defRPr sz="3648"/>
            </a:pPr>
            <a:r>
              <a:rPr sz="4000" dirty="0"/>
              <a:t>accurate source positions (&lt;15mas relative accuracy)… may require NIRCam pre-imaging</a:t>
            </a:r>
          </a:p>
          <a:p>
            <a:pPr marL="965200" lvl="1" indent="-482600" defTabSz="627379">
              <a:spcBef>
                <a:spcPts val="700"/>
              </a:spcBef>
              <a:defRPr sz="3648"/>
            </a:pPr>
            <a:endParaRPr sz="4000" dirty="0"/>
          </a:p>
          <a:p>
            <a:pPr marL="482600" indent="-482600" defTabSz="627379">
              <a:spcBef>
                <a:spcPts val="700"/>
              </a:spcBef>
              <a:defRPr sz="3648"/>
            </a:pPr>
            <a:r>
              <a:rPr sz="4000" dirty="0"/>
              <a:t>MPT produces:</a:t>
            </a:r>
          </a:p>
          <a:p>
            <a:pPr marL="965200" lvl="1" indent="-482600" defTabSz="627379">
              <a:spcBef>
                <a:spcPts val="700"/>
              </a:spcBef>
              <a:defRPr sz="3648"/>
            </a:pPr>
            <a:r>
              <a:rPr sz="4000" dirty="0">
                <a:solidFill>
                  <a:schemeClr val="accent2"/>
                </a:solidFill>
                <a:latin typeface="Avenir Heavy"/>
                <a:ea typeface="Avenir Heavy"/>
                <a:cs typeface="Avenir Heavy"/>
                <a:sym typeface="Avenir Heavy"/>
              </a:rPr>
              <a:t>plans</a:t>
            </a:r>
            <a:r>
              <a:rPr sz="4000" dirty="0"/>
              <a:t> with 1 or more </a:t>
            </a:r>
            <a:r>
              <a:rPr sz="4000" dirty="0">
                <a:solidFill>
                  <a:schemeClr val="accent2"/>
                </a:solidFill>
                <a:latin typeface="Avenir Heavy"/>
                <a:ea typeface="Avenir Heavy"/>
                <a:cs typeface="Avenir Heavy"/>
                <a:sym typeface="Avenir Heavy"/>
              </a:rPr>
              <a:t>pointings</a:t>
            </a:r>
          </a:p>
          <a:p>
            <a:pPr marL="965200" lvl="1" indent="-482600" defTabSz="627379">
              <a:spcBef>
                <a:spcPts val="700"/>
              </a:spcBef>
              <a:defRPr sz="3648">
                <a:solidFill>
                  <a:schemeClr val="accent2"/>
                </a:solidFill>
                <a:latin typeface="Avenir Heavy"/>
                <a:ea typeface="Avenir Heavy"/>
                <a:cs typeface="Avenir Heavy"/>
                <a:sym typeface="Avenir Heavy"/>
              </a:defRPr>
            </a:pPr>
            <a:r>
              <a:rPr sz="4000" dirty="0"/>
              <a:t>MSA configurations</a:t>
            </a:r>
          </a:p>
          <a:p>
            <a:pPr marL="965200" lvl="1" indent="-482600" defTabSz="627379">
              <a:spcBef>
                <a:spcPts val="700"/>
              </a:spcBef>
              <a:defRPr sz="3648"/>
            </a:pPr>
            <a:r>
              <a:rPr sz="4000" dirty="0"/>
              <a:t>target sets</a:t>
            </a:r>
          </a:p>
          <a:p>
            <a:pPr marL="482600" indent="-482600" defTabSz="627379">
              <a:spcBef>
                <a:spcPts val="700"/>
              </a:spcBef>
              <a:defRPr sz="3648"/>
            </a:pPr>
            <a:r>
              <a:rPr sz="4000" dirty="0"/>
              <a:t>One or multiple </a:t>
            </a:r>
            <a:r>
              <a:rPr sz="4000" dirty="0">
                <a:solidFill>
                  <a:schemeClr val="accent2"/>
                </a:solidFill>
                <a:latin typeface="Avenir Heavy"/>
                <a:ea typeface="Avenir Heavy"/>
                <a:cs typeface="Avenir Heavy"/>
                <a:sym typeface="Avenir Heavy"/>
              </a:rPr>
              <a:t>plans</a:t>
            </a:r>
            <a:r>
              <a:rPr sz="4000" dirty="0"/>
              <a:t> can be selected for a given </a:t>
            </a:r>
            <a:r>
              <a:rPr sz="4000" dirty="0">
                <a:solidFill>
                  <a:schemeClr val="accent2"/>
                </a:solidFill>
                <a:latin typeface="Avenir Heavy"/>
                <a:ea typeface="Avenir Heavy"/>
                <a:cs typeface="Avenir Heavy"/>
                <a:sym typeface="Avenir Heavy"/>
              </a:rPr>
              <a:t>observation</a:t>
            </a:r>
          </a:p>
        </p:txBody>
      </p:sp>
      <p:sp>
        <p:nvSpPr>
          <p:cNvPr id="88" name="What is needed to run MPT?"/>
          <p:cNvSpPr>
            <a:spLocks noGrp="1"/>
          </p:cNvSpPr>
          <p:nvPr>
            <p:ph type="title"/>
          </p:nvPr>
        </p:nvSpPr>
        <p:spPr>
          <a:prstGeom prst="rect">
            <a:avLst/>
          </a:prstGeom>
        </p:spPr>
        <p:txBody>
          <a:bodyPr/>
          <a:lstStyle/>
          <a:p>
            <a:r>
              <a:t>What is needed to run MPT?</a:t>
            </a:r>
          </a:p>
        </p:txBody>
      </p:sp>
    </p:spTree>
    <p:extLst>
      <p:ext uri="{BB962C8B-B14F-4D97-AF65-F5344CB8AC3E}">
        <p14:creationId xmlns:p14="http://schemas.microsoft.com/office/powerpoint/2010/main" val="139193052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91" name="First step to create a MOS observation… upload complete catalogue of sources to the MPT…"/>
          <p:cNvSpPr>
            <a:spLocks noGrp="1"/>
          </p:cNvSpPr>
          <p:nvPr>
            <p:ph type="body" idx="1"/>
          </p:nvPr>
        </p:nvSpPr>
        <p:spPr>
          <a:xfrm>
            <a:off x="1248833" y="1964266"/>
            <a:ext cx="18228801" cy="1766441"/>
          </a:xfrm>
          <a:prstGeom prst="rect">
            <a:avLst/>
          </a:prstGeom>
        </p:spPr>
        <p:txBody>
          <a:bodyPr/>
          <a:lstStyle/>
          <a:p>
            <a:pPr marL="450850" indent="-450850" defTabSz="586104">
              <a:spcBef>
                <a:spcPts val="700"/>
              </a:spcBef>
              <a:defRPr sz="3407"/>
            </a:pPr>
            <a:r>
              <a:t>First step to create a MOS observation… upload complete catalogue of sources to the MPT</a:t>
            </a:r>
          </a:p>
          <a:p>
            <a:pPr marL="450850" indent="-450850" defTabSz="586104">
              <a:spcBef>
                <a:spcPts val="700"/>
              </a:spcBef>
              <a:defRPr sz="3407"/>
            </a:pPr>
            <a:r>
              <a:t>Catalogue should include all known sources in the field, to properly identify contaminants</a:t>
            </a:r>
          </a:p>
        </p:txBody>
      </p:sp>
      <p:sp>
        <p:nvSpPr>
          <p:cNvPr id="92" name="The catalogue"/>
          <p:cNvSpPr>
            <a:spLocks noGrp="1"/>
          </p:cNvSpPr>
          <p:nvPr>
            <p:ph type="title"/>
          </p:nvPr>
        </p:nvSpPr>
        <p:spPr>
          <a:prstGeom prst="rect">
            <a:avLst/>
          </a:prstGeom>
        </p:spPr>
        <p:txBody>
          <a:bodyPr/>
          <a:lstStyle/>
          <a:p>
            <a:r>
              <a:t>The catalogue</a:t>
            </a:r>
          </a:p>
        </p:txBody>
      </p:sp>
      <p:grpSp>
        <p:nvGrpSpPr>
          <p:cNvPr id="95" name="Group"/>
          <p:cNvGrpSpPr/>
          <p:nvPr/>
        </p:nvGrpSpPr>
        <p:grpSpPr>
          <a:xfrm>
            <a:off x="14414341" y="4718269"/>
            <a:ext cx="9625608" cy="6569513"/>
            <a:chOff x="0" y="0"/>
            <a:chExt cx="9625607" cy="6569512"/>
          </a:xfrm>
        </p:grpSpPr>
        <p:pic>
          <p:nvPicPr>
            <p:cNvPr id="93" name="Image" descr="Image"/>
            <p:cNvPicPr>
              <a:picLocks noChangeAspect="1"/>
            </p:cNvPicPr>
            <p:nvPr/>
          </p:nvPicPr>
          <p:blipFill>
            <a:blip r:embed="rId2"/>
            <a:stretch>
              <a:fillRect/>
            </a:stretch>
          </p:blipFill>
          <p:spPr>
            <a:xfrm>
              <a:off x="0" y="0"/>
              <a:ext cx="9625608" cy="6197309"/>
            </a:xfrm>
            <a:prstGeom prst="rect">
              <a:avLst/>
            </a:prstGeom>
            <a:ln w="12700" cap="flat">
              <a:noFill/>
              <a:miter lim="400000"/>
            </a:ln>
            <a:effectLst/>
          </p:spPr>
        </p:pic>
        <p:pic>
          <p:nvPicPr>
            <p:cNvPr id="94" name="Image" descr="Image"/>
            <p:cNvPicPr>
              <a:picLocks noChangeAspect="1"/>
            </p:cNvPicPr>
            <p:nvPr/>
          </p:nvPicPr>
          <p:blipFill>
            <a:blip r:embed="rId3"/>
            <a:stretch>
              <a:fillRect/>
            </a:stretch>
          </p:blipFill>
          <p:spPr>
            <a:xfrm>
              <a:off x="844839" y="93570"/>
              <a:ext cx="5572835" cy="6475943"/>
            </a:xfrm>
            <a:prstGeom prst="rect">
              <a:avLst/>
            </a:prstGeom>
            <a:ln w="12700" cap="flat">
              <a:noFill/>
              <a:miter lim="400000"/>
            </a:ln>
            <a:effectLst/>
          </p:spPr>
        </p:pic>
      </p:grpSp>
      <p:sp>
        <p:nvSpPr>
          <p:cNvPr id="96" name="Upload source catalogue as an ASCII file…"/>
          <p:cNvSpPr/>
          <p:nvPr/>
        </p:nvSpPr>
        <p:spPr>
          <a:xfrm>
            <a:off x="1248833" y="4484416"/>
            <a:ext cx="12948372" cy="67762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marL="450850" indent="-450850" defTabSz="586104">
              <a:spcBef>
                <a:spcPts val="700"/>
              </a:spcBef>
              <a:buClr>
                <a:schemeClr val="accent1">
                  <a:lumOff val="-12591"/>
                </a:schemeClr>
              </a:buClr>
              <a:buSzPct val="125000"/>
              <a:buChar char="•"/>
              <a:defRPr sz="3407"/>
            </a:pPr>
            <a:r>
              <a:t>Upload source catalogue as an ASCII file</a:t>
            </a:r>
          </a:p>
          <a:p>
            <a:pPr marL="450850" indent="-450850" defTabSz="586104">
              <a:spcBef>
                <a:spcPts val="700"/>
              </a:spcBef>
              <a:buClr>
                <a:schemeClr val="accent1">
                  <a:lumOff val="-12591"/>
                </a:schemeClr>
              </a:buClr>
              <a:buSzPct val="125000"/>
              <a:buChar char="•"/>
              <a:defRPr sz="3407"/>
            </a:pPr>
            <a:r>
              <a:t>It </a:t>
            </a:r>
            <a:r>
              <a:rPr>
                <a:latin typeface="Avenir Heavy"/>
                <a:ea typeface="Avenir Heavy"/>
                <a:cs typeface="Avenir Heavy"/>
                <a:sym typeface="Avenir Heavy"/>
              </a:rPr>
              <a:t>must</a:t>
            </a:r>
            <a:r>
              <a:t> contains J2000 </a:t>
            </a:r>
            <a:r>
              <a:rPr>
                <a:solidFill>
                  <a:schemeClr val="accent2">
                    <a:lumOff val="10634"/>
                  </a:schemeClr>
                </a:solidFill>
                <a:latin typeface="Avenir Heavy"/>
                <a:ea typeface="Avenir Heavy"/>
                <a:cs typeface="Avenir Heavy"/>
                <a:sym typeface="Avenir Heavy"/>
              </a:rPr>
              <a:t>RA</a:t>
            </a:r>
            <a:r>
              <a:t> and </a:t>
            </a:r>
            <a:r>
              <a:rPr>
                <a:solidFill>
                  <a:schemeClr val="accent2">
                    <a:lumOff val="10634"/>
                  </a:schemeClr>
                </a:solidFill>
                <a:latin typeface="Avenir Heavy"/>
                <a:ea typeface="Avenir Heavy"/>
                <a:cs typeface="Avenir Heavy"/>
                <a:sym typeface="Avenir Heavy"/>
              </a:rPr>
              <a:t>Dec</a:t>
            </a:r>
            <a:r>
              <a:t> expressed in degrees or hexadecimal</a:t>
            </a:r>
          </a:p>
          <a:p>
            <a:pPr marL="450850" indent="-450850" defTabSz="586104">
              <a:spcBef>
                <a:spcPts val="700"/>
              </a:spcBef>
              <a:buClr>
                <a:schemeClr val="accent1">
                  <a:lumOff val="-12591"/>
                </a:schemeClr>
              </a:buClr>
              <a:buSzPct val="125000"/>
              <a:buChar char="•"/>
              <a:defRPr sz="3407"/>
            </a:pPr>
            <a:r>
              <a:t>It </a:t>
            </a:r>
            <a:r>
              <a:rPr>
                <a:latin typeface="Avenir Heavy"/>
                <a:ea typeface="Avenir Heavy"/>
                <a:cs typeface="Avenir Heavy"/>
                <a:sym typeface="Avenir Heavy"/>
              </a:rPr>
              <a:t>cannot</a:t>
            </a:r>
            <a:r>
              <a:t> have duplicate </a:t>
            </a:r>
            <a:r>
              <a:rPr>
                <a:solidFill>
                  <a:schemeClr val="accent2">
                    <a:lumOff val="10634"/>
                  </a:schemeClr>
                </a:solidFill>
                <a:latin typeface="Avenir Heavy"/>
                <a:ea typeface="Avenir Heavy"/>
                <a:cs typeface="Avenir Heavy"/>
                <a:sym typeface="Avenir Heavy"/>
              </a:rPr>
              <a:t>IDs</a:t>
            </a:r>
            <a:r>
              <a:t> or NULL entries</a:t>
            </a:r>
          </a:p>
          <a:p>
            <a:pPr marL="450850" indent="-450850" defTabSz="586104">
              <a:spcBef>
                <a:spcPts val="700"/>
              </a:spcBef>
              <a:buClr>
                <a:schemeClr val="accent1">
                  <a:lumOff val="-12591"/>
                </a:schemeClr>
              </a:buClr>
              <a:buSzPct val="125000"/>
              <a:buChar char="•"/>
              <a:defRPr sz="3407"/>
            </a:pPr>
            <a:r>
              <a:rPr>
                <a:latin typeface="Avenir Book Oblique"/>
                <a:ea typeface="Avenir Book Oblique"/>
                <a:cs typeface="Avenir Book Oblique"/>
                <a:sym typeface="Avenir Book Oblique"/>
              </a:rPr>
              <a:t>Optional:</a:t>
            </a:r>
            <a:r>
              <a:t> Fluxes or magnitudes for the sources helps</a:t>
            </a:r>
          </a:p>
          <a:p>
            <a:pPr marL="901700" lvl="1" indent="-450850" defTabSz="586104">
              <a:spcBef>
                <a:spcPts val="700"/>
              </a:spcBef>
              <a:buClr>
                <a:schemeClr val="accent1">
                  <a:lumOff val="-12591"/>
                </a:schemeClr>
              </a:buClr>
              <a:buSzPct val="125000"/>
              <a:buChar char="‣"/>
              <a:defRPr sz="3407"/>
            </a:pPr>
            <a:r>
              <a:t>Magnitudes are needed to properly define reference stars</a:t>
            </a:r>
          </a:p>
          <a:p>
            <a:pPr marL="450850" indent="-450850" defTabSz="586104">
              <a:spcBef>
                <a:spcPts val="700"/>
              </a:spcBef>
              <a:buClr>
                <a:schemeClr val="accent1">
                  <a:lumOff val="-12591"/>
                </a:schemeClr>
              </a:buClr>
              <a:buSzPct val="125000"/>
              <a:buChar char="•"/>
              <a:defRPr sz="3407"/>
            </a:pPr>
            <a:r>
              <a:rPr>
                <a:latin typeface="Avenir Book Oblique"/>
                <a:ea typeface="Avenir Book Oblique"/>
                <a:cs typeface="Avenir Book Oblique"/>
                <a:sym typeface="Avenir Book Oblique"/>
              </a:rPr>
              <a:t>Optional:</a:t>
            </a:r>
            <a:r>
              <a:t> Target priorities are recommended</a:t>
            </a:r>
          </a:p>
          <a:p>
            <a:pPr marL="450850" indent="-450850" defTabSz="586104">
              <a:spcBef>
                <a:spcPts val="700"/>
              </a:spcBef>
              <a:buClr>
                <a:schemeClr val="accent1">
                  <a:lumOff val="-12591"/>
                </a:schemeClr>
              </a:buClr>
              <a:buSzPct val="125000"/>
              <a:buChar char="•"/>
              <a:defRPr sz="3407"/>
            </a:pPr>
            <a:r>
              <a:t>The file can have a header, marked by “</a:t>
            </a:r>
            <a:r>
              <a:rPr>
                <a:solidFill>
                  <a:schemeClr val="accent2">
                    <a:lumOff val="10634"/>
                  </a:schemeClr>
                </a:solidFill>
                <a:latin typeface="Avenir Heavy"/>
                <a:ea typeface="Avenir Heavy"/>
                <a:cs typeface="Avenir Heavy"/>
                <a:sym typeface="Avenir Heavy"/>
              </a:rPr>
              <a:t>#</a:t>
            </a:r>
            <a:r>
              <a:t>”</a:t>
            </a:r>
          </a:p>
          <a:p>
            <a:pPr marL="450850" indent="-450850" defTabSz="586104">
              <a:spcBef>
                <a:spcPts val="700"/>
              </a:spcBef>
              <a:buClr>
                <a:schemeClr val="accent1">
                  <a:lumOff val="-12591"/>
                </a:schemeClr>
              </a:buClr>
              <a:buSzPct val="125000"/>
              <a:buChar char="•"/>
              <a:defRPr sz="3407"/>
            </a:pPr>
            <a:r>
              <a:t>Remember: the relative astrometric accuracy of the catalogue must be between 5 and 50 mas</a:t>
            </a:r>
          </a:p>
        </p:txBody>
      </p:sp>
    </p:spTree>
    <p:extLst>
      <p:ext uri="{BB962C8B-B14F-4D97-AF65-F5344CB8AC3E}">
        <p14:creationId xmlns:p14="http://schemas.microsoft.com/office/powerpoint/2010/main" val="3074509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99" name="Load the catalogue as an MSA Source Catalogue Target"/>
          <p:cNvSpPr>
            <a:spLocks noGrp="1"/>
          </p:cNvSpPr>
          <p:nvPr>
            <p:ph type="title"/>
          </p:nvPr>
        </p:nvSpPr>
        <p:spPr>
          <a:prstGeom prst="rect">
            <a:avLst/>
          </a:prstGeom>
        </p:spPr>
        <p:txBody>
          <a:bodyPr>
            <a:normAutofit fontScale="90000"/>
          </a:bodyPr>
          <a:lstStyle>
            <a:lvl1pPr defTabSz="594360">
              <a:defRPr sz="6048"/>
            </a:lvl1pPr>
          </a:lstStyle>
          <a:p>
            <a:r>
              <a:t>Load the catalogue as an MSA Source Catalogue Target</a:t>
            </a:r>
          </a:p>
        </p:txBody>
      </p:sp>
      <p:pic>
        <p:nvPicPr>
          <p:cNvPr id="100" name="Image" descr="Image"/>
          <p:cNvPicPr>
            <a:picLocks noChangeAspect="1"/>
          </p:cNvPicPr>
          <p:nvPr/>
        </p:nvPicPr>
        <p:blipFill>
          <a:blip r:embed="rId2"/>
          <a:stretch>
            <a:fillRect/>
          </a:stretch>
        </p:blipFill>
        <p:spPr>
          <a:xfrm>
            <a:off x="3886628" y="1967465"/>
            <a:ext cx="16610744" cy="9781070"/>
          </a:xfrm>
          <a:prstGeom prst="rect">
            <a:avLst/>
          </a:prstGeom>
          <a:ln w="12700">
            <a:miter lim="400000"/>
          </a:ln>
        </p:spPr>
      </p:pic>
      <p:sp>
        <p:nvSpPr>
          <p:cNvPr id="101" name="From the Form Editor"/>
          <p:cNvSpPr txBox="1"/>
          <p:nvPr/>
        </p:nvSpPr>
        <p:spPr>
          <a:xfrm>
            <a:off x="1074762" y="3204593"/>
            <a:ext cx="2502412" cy="1219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200"/>
            </a:pPr>
            <a:r>
              <a:t>From the </a:t>
            </a:r>
            <a:r>
              <a:rPr>
                <a:latin typeface="Avenir Heavy"/>
                <a:ea typeface="Avenir Heavy"/>
                <a:cs typeface="Avenir Heavy"/>
                <a:sym typeface="Avenir Heavy"/>
              </a:rPr>
              <a:t>Form Editor</a:t>
            </a:r>
          </a:p>
        </p:txBody>
      </p:sp>
      <p:sp>
        <p:nvSpPr>
          <p:cNvPr id="102" name="Polygon"/>
          <p:cNvSpPr/>
          <p:nvPr/>
        </p:nvSpPr>
        <p:spPr>
          <a:xfrm>
            <a:off x="3542342" y="1700901"/>
            <a:ext cx="1976509" cy="22837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7525544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72" name="Body"/>
          <p:cNvSpPr>
            <a:spLocks noGrp="1"/>
          </p:cNvSpPr>
          <p:nvPr>
            <p:ph type="body" idx="1"/>
          </p:nvPr>
        </p:nvSpPr>
        <p:spPr>
          <a:xfrm>
            <a:off x="826802" y="5409078"/>
            <a:ext cx="10099105" cy="3850379"/>
          </a:xfrm>
          <a:prstGeom prst="rect">
            <a:avLst/>
          </a:prstGeom>
        </p:spPr>
        <p:txBody>
          <a:bodyPr/>
          <a:lstStyle/>
          <a:p>
            <a:pPr marL="342900" indent="-342900">
              <a:buFont typeface="Arial" panose="020B0604020202020204" pitchFamily="34" charset="0"/>
              <a:buChar char="•"/>
            </a:pPr>
            <a:r>
              <a:rPr lang="en-US" dirty="0"/>
              <a:t>User specified</a:t>
            </a:r>
          </a:p>
          <a:p>
            <a:pPr marL="342900" indent="-342900">
              <a:buFont typeface="Arial" panose="020B0604020202020204" pitchFamily="34" charset="0"/>
              <a:buChar char="•"/>
            </a:pPr>
            <a:r>
              <a:rPr lang="en-US" dirty="0"/>
              <a:t>Single observing mode (template)</a:t>
            </a:r>
          </a:p>
          <a:p>
            <a:pPr marL="342900" indent="-342900">
              <a:buFont typeface="Arial" panose="020B0604020202020204" pitchFamily="34" charset="0"/>
              <a:buChar char="•"/>
            </a:pPr>
            <a:r>
              <a:rPr lang="en-US" dirty="0"/>
              <a:t>All parameters for exposures and scheduling requests</a:t>
            </a:r>
          </a:p>
          <a:p>
            <a:pPr marL="0" indent="0">
              <a:buNone/>
            </a:pPr>
            <a:endParaRPr dirty="0"/>
          </a:p>
        </p:txBody>
      </p:sp>
      <p:sp>
        <p:nvSpPr>
          <p:cNvPr id="73" name="Title"/>
          <p:cNvSpPr>
            <a:spLocks noGrp="1"/>
          </p:cNvSpPr>
          <p:nvPr>
            <p:ph type="title"/>
          </p:nvPr>
        </p:nvSpPr>
        <p:spPr>
          <a:prstGeom prst="rect">
            <a:avLst/>
          </a:prstGeom>
        </p:spPr>
        <p:txBody>
          <a:bodyPr/>
          <a:lstStyle/>
          <a:p>
            <a:r>
              <a:rPr lang="en-US" dirty="0"/>
              <a:t>What is an APT Observation?</a:t>
            </a:r>
            <a:endParaRPr dirty="0"/>
          </a:p>
        </p:txBody>
      </p:sp>
      <p:pic>
        <p:nvPicPr>
          <p:cNvPr id="5" name="Picture 4">
            <a:extLst>
              <a:ext uri="{FF2B5EF4-FFF2-40B4-BE49-F238E27FC236}">
                <a16:creationId xmlns:a16="http://schemas.microsoft.com/office/drawing/2014/main" id="{74C30F41-552E-674D-B7F0-7D4000EC8ACD}"/>
              </a:ext>
            </a:extLst>
          </p:cNvPr>
          <p:cNvPicPr>
            <a:picLocks noChangeAspect="1"/>
          </p:cNvPicPr>
          <p:nvPr/>
        </p:nvPicPr>
        <p:blipFill rotWithShape="1">
          <a:blip r:embed="rId3"/>
          <a:srcRect r="9364" b="2034"/>
          <a:stretch/>
        </p:blipFill>
        <p:spPr>
          <a:xfrm>
            <a:off x="10855569" y="3175541"/>
            <a:ext cx="13425343" cy="8967971"/>
          </a:xfrm>
          <a:prstGeom prst="rect">
            <a:avLst/>
          </a:prstGeom>
        </p:spPr>
      </p:pic>
      <p:sp>
        <p:nvSpPr>
          <p:cNvPr id="6" name="Rectangle 5">
            <a:extLst>
              <a:ext uri="{FF2B5EF4-FFF2-40B4-BE49-F238E27FC236}">
                <a16:creationId xmlns:a16="http://schemas.microsoft.com/office/drawing/2014/main" id="{F2F5C4B1-9E8F-9C44-9770-0DE7425CCC6A}"/>
              </a:ext>
            </a:extLst>
          </p:cNvPr>
          <p:cNvSpPr/>
          <p:nvPr/>
        </p:nvSpPr>
        <p:spPr>
          <a:xfrm>
            <a:off x="12403015" y="3175541"/>
            <a:ext cx="7127631" cy="880645"/>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 name="Rectangle 6">
            <a:extLst>
              <a:ext uri="{FF2B5EF4-FFF2-40B4-BE49-F238E27FC236}">
                <a16:creationId xmlns:a16="http://schemas.microsoft.com/office/drawing/2014/main" id="{3041DF33-3C79-0C43-BFCE-535F644332BE}"/>
              </a:ext>
            </a:extLst>
          </p:cNvPr>
          <p:cNvSpPr/>
          <p:nvPr/>
        </p:nvSpPr>
        <p:spPr>
          <a:xfrm>
            <a:off x="10884570" y="6471139"/>
            <a:ext cx="13396342" cy="5672373"/>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8" name="Straight Arrow Connector 7">
            <a:extLst>
              <a:ext uri="{FF2B5EF4-FFF2-40B4-BE49-F238E27FC236}">
                <a16:creationId xmlns:a16="http://schemas.microsoft.com/office/drawing/2014/main" id="{79024E28-8209-6540-870D-F6B56337FE06}"/>
              </a:ext>
            </a:extLst>
          </p:cNvPr>
          <p:cNvCxnSpPr>
            <a:cxnSpLocks/>
          </p:cNvCxnSpPr>
          <p:nvPr/>
        </p:nvCxnSpPr>
        <p:spPr>
          <a:xfrm flipV="1">
            <a:off x="10503877" y="3864216"/>
            <a:ext cx="1899138" cy="2771046"/>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C1C5E6-8B19-A942-B734-2771D2071FB8}"/>
              </a:ext>
            </a:extLst>
          </p:cNvPr>
          <p:cNvCxnSpPr>
            <a:cxnSpLocks/>
          </p:cNvCxnSpPr>
          <p:nvPr/>
        </p:nvCxnSpPr>
        <p:spPr>
          <a:xfrm>
            <a:off x="6940062" y="8393723"/>
            <a:ext cx="3915507" cy="133643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9A6CE2-4908-B948-8EAB-F9768F287E61}"/>
              </a:ext>
            </a:extLst>
          </p:cNvPr>
          <p:cNvSpPr txBox="1"/>
          <p:nvPr/>
        </p:nvSpPr>
        <p:spPr>
          <a:xfrm>
            <a:off x="1248833" y="11743402"/>
            <a:ext cx="9255044" cy="523220"/>
          </a:xfrm>
          <a:prstGeom prst="rect">
            <a:avLst/>
          </a:prstGeom>
          <a:noFill/>
        </p:spPr>
        <p:txBody>
          <a:bodyPr wrap="square" rtlCol="0">
            <a:spAutoFit/>
          </a:bodyPr>
          <a:lstStyle/>
          <a:p>
            <a:r>
              <a:rPr lang="en-US" sz="2800" dirty="0"/>
              <a:t>Additional Resource:  </a:t>
            </a:r>
            <a:r>
              <a:rPr lang="en-US" sz="2800" dirty="0">
                <a:hlinkClick r:id="rId4"/>
              </a:rPr>
              <a:t>JDox Article: APT Observations</a:t>
            </a:r>
            <a:endParaRPr lang="en-US" sz="2800" dirty="0"/>
          </a:p>
        </p:txBody>
      </p:sp>
    </p:spTree>
    <p:extLst>
      <p:ext uri="{BB962C8B-B14F-4D97-AF65-F5344CB8AC3E}">
        <p14:creationId xmlns:p14="http://schemas.microsoft.com/office/powerpoint/2010/main" val="309774245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105" name="Column for Flux can be used for filtering sources when creating candidate sets…"/>
          <p:cNvSpPr>
            <a:spLocks noGrp="1"/>
          </p:cNvSpPr>
          <p:nvPr>
            <p:ph type="body" idx="1"/>
          </p:nvPr>
        </p:nvSpPr>
        <p:spPr>
          <a:xfrm>
            <a:off x="1241028" y="2379523"/>
            <a:ext cx="19309673" cy="2139234"/>
          </a:xfrm>
          <a:prstGeom prst="rect">
            <a:avLst/>
          </a:prstGeom>
        </p:spPr>
        <p:txBody>
          <a:bodyPr/>
          <a:lstStyle/>
          <a:p>
            <a:pPr marL="546100" indent="-546100" defTabSz="709930">
              <a:spcBef>
                <a:spcPts val="800"/>
              </a:spcBef>
              <a:defRPr sz="4128"/>
            </a:pPr>
            <a:r>
              <a:rPr>
                <a:solidFill>
                  <a:schemeClr val="accent2">
                    <a:lumOff val="10634"/>
                  </a:schemeClr>
                </a:solidFill>
                <a:latin typeface="Avenir Heavy"/>
                <a:ea typeface="Avenir Heavy"/>
                <a:cs typeface="Avenir Heavy"/>
                <a:sym typeface="Avenir Heavy"/>
              </a:rPr>
              <a:t>Column for Flux</a:t>
            </a:r>
            <a:r>
              <a:t> can be used for filtering sources when creating candidate sets</a:t>
            </a:r>
          </a:p>
          <a:p>
            <a:pPr marL="546100" indent="-546100" defTabSz="709930">
              <a:spcBef>
                <a:spcPts val="800"/>
              </a:spcBef>
              <a:defRPr sz="4128"/>
            </a:pPr>
            <a:r>
              <a:rPr>
                <a:solidFill>
                  <a:schemeClr val="accent2">
                    <a:lumOff val="10634"/>
                  </a:schemeClr>
                </a:solidFill>
                <a:latin typeface="Avenir Heavy"/>
                <a:ea typeface="Avenir Heavy"/>
                <a:cs typeface="Avenir Heavy"/>
                <a:sym typeface="Avenir Heavy"/>
              </a:rPr>
              <a:t>Weight</a:t>
            </a:r>
            <a:r>
              <a:t> can be used to prioritise targets</a:t>
            </a:r>
          </a:p>
        </p:txBody>
      </p:sp>
      <p:sp>
        <p:nvSpPr>
          <p:cNvPr id="106" name="Catalogue importer"/>
          <p:cNvSpPr>
            <a:spLocks noGrp="1"/>
          </p:cNvSpPr>
          <p:nvPr>
            <p:ph type="title"/>
          </p:nvPr>
        </p:nvSpPr>
        <p:spPr>
          <a:prstGeom prst="rect">
            <a:avLst/>
          </a:prstGeom>
        </p:spPr>
        <p:txBody>
          <a:bodyPr/>
          <a:lstStyle/>
          <a:p>
            <a:r>
              <a:t>Catalogue importer</a:t>
            </a:r>
          </a:p>
        </p:txBody>
      </p:sp>
      <p:grpSp>
        <p:nvGrpSpPr>
          <p:cNvPr id="110" name="Group"/>
          <p:cNvGrpSpPr/>
          <p:nvPr/>
        </p:nvGrpSpPr>
        <p:grpSpPr>
          <a:xfrm>
            <a:off x="1241028" y="4805723"/>
            <a:ext cx="22817168" cy="6082765"/>
            <a:chOff x="0" y="0"/>
            <a:chExt cx="22817167" cy="6082764"/>
          </a:xfrm>
        </p:grpSpPr>
        <p:pic>
          <p:nvPicPr>
            <p:cNvPr id="107" name="Image" descr="Image"/>
            <p:cNvPicPr>
              <a:picLocks noChangeAspect="1"/>
            </p:cNvPicPr>
            <p:nvPr/>
          </p:nvPicPr>
          <p:blipFill>
            <a:blip r:embed="rId2"/>
            <a:stretch>
              <a:fillRect/>
            </a:stretch>
          </p:blipFill>
          <p:spPr>
            <a:xfrm>
              <a:off x="0" y="0"/>
              <a:ext cx="22721612" cy="6082765"/>
            </a:xfrm>
            <a:prstGeom prst="rect">
              <a:avLst/>
            </a:prstGeom>
            <a:ln w="12700" cap="flat">
              <a:noFill/>
              <a:miter lim="400000"/>
            </a:ln>
            <a:effectLst/>
          </p:spPr>
        </p:pic>
        <p:pic>
          <p:nvPicPr>
            <p:cNvPr id="108" name="Image" descr="Image"/>
            <p:cNvPicPr>
              <a:picLocks noChangeAspect="1"/>
            </p:cNvPicPr>
            <p:nvPr/>
          </p:nvPicPr>
          <p:blipFill>
            <a:blip r:embed="rId3"/>
            <a:stretch>
              <a:fillRect/>
            </a:stretch>
          </p:blipFill>
          <p:spPr>
            <a:xfrm>
              <a:off x="17283475" y="1632314"/>
              <a:ext cx="1047274" cy="581820"/>
            </a:xfrm>
            <a:prstGeom prst="rect">
              <a:avLst/>
            </a:prstGeom>
            <a:ln w="12700" cap="flat">
              <a:noFill/>
              <a:miter lim="400000"/>
            </a:ln>
            <a:effectLst/>
          </p:spPr>
        </p:pic>
        <p:pic>
          <p:nvPicPr>
            <p:cNvPr id="109" name="Image" descr="Image"/>
            <p:cNvPicPr>
              <a:picLocks noChangeAspect="1"/>
            </p:cNvPicPr>
            <p:nvPr/>
          </p:nvPicPr>
          <p:blipFill>
            <a:blip r:embed="rId4"/>
            <a:stretch>
              <a:fillRect/>
            </a:stretch>
          </p:blipFill>
          <p:spPr>
            <a:xfrm>
              <a:off x="1180485" y="4235963"/>
              <a:ext cx="21636683" cy="688009"/>
            </a:xfrm>
            <a:prstGeom prst="rect">
              <a:avLst/>
            </a:prstGeom>
            <a:ln w="12700" cap="flat">
              <a:noFill/>
              <a:miter lim="400000"/>
            </a:ln>
            <a:effectLst/>
          </p:spPr>
        </p:pic>
      </p:grpSp>
    </p:spTree>
    <p:extLst>
      <p:ext uri="{BB962C8B-B14F-4D97-AF65-F5344CB8AC3E}">
        <p14:creationId xmlns:p14="http://schemas.microsoft.com/office/powerpoint/2010/main" val="6720570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113" name="MSA Source Catalogue Target"/>
          <p:cNvSpPr>
            <a:spLocks noGrp="1"/>
          </p:cNvSpPr>
          <p:nvPr>
            <p:ph type="title"/>
          </p:nvPr>
        </p:nvSpPr>
        <p:spPr>
          <a:prstGeom prst="rect">
            <a:avLst/>
          </a:prstGeom>
        </p:spPr>
        <p:txBody>
          <a:bodyPr/>
          <a:lstStyle/>
          <a:p>
            <a:r>
              <a:t>MSA Source Catalogue Target</a:t>
            </a:r>
          </a:p>
        </p:txBody>
      </p:sp>
      <p:pic>
        <p:nvPicPr>
          <p:cNvPr id="114" name="Image" descr="Image"/>
          <p:cNvPicPr>
            <a:picLocks noChangeAspect="1"/>
          </p:cNvPicPr>
          <p:nvPr/>
        </p:nvPicPr>
        <p:blipFill>
          <a:blip r:embed="rId2"/>
          <a:stretch>
            <a:fillRect/>
          </a:stretch>
        </p:blipFill>
        <p:spPr>
          <a:xfrm>
            <a:off x="5124818" y="2860238"/>
            <a:ext cx="16275451" cy="9402062"/>
          </a:xfrm>
          <a:prstGeom prst="rect">
            <a:avLst/>
          </a:prstGeom>
          <a:ln w="12700">
            <a:miter lim="400000"/>
          </a:ln>
        </p:spPr>
      </p:pic>
      <p:sp>
        <p:nvSpPr>
          <p:cNvPr id="115" name="MSA Catalog is now in the Targets Folder…"/>
          <p:cNvSpPr txBox="1"/>
          <p:nvPr/>
        </p:nvSpPr>
        <p:spPr>
          <a:xfrm>
            <a:off x="950091" y="3872346"/>
            <a:ext cx="3989944" cy="5638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200"/>
            </a:pPr>
            <a:r>
              <a:rPr>
                <a:latin typeface="Avenir Heavy"/>
                <a:ea typeface="Avenir Heavy"/>
                <a:cs typeface="Avenir Heavy"/>
                <a:sym typeface="Avenir Heavy"/>
              </a:rPr>
              <a:t>MSA Catalog</a:t>
            </a:r>
            <a:r>
              <a:t> is now in the </a:t>
            </a:r>
            <a:r>
              <a:rPr>
                <a:latin typeface="Avenir Heavy"/>
                <a:ea typeface="Avenir Heavy"/>
                <a:cs typeface="Avenir Heavy"/>
                <a:sym typeface="Avenir Heavy"/>
              </a:rPr>
              <a:t>Targets Folder</a:t>
            </a:r>
          </a:p>
          <a:p>
            <a:pPr>
              <a:defRPr sz="3200"/>
            </a:pPr>
            <a:endParaRPr>
              <a:latin typeface="Avenir Heavy"/>
              <a:ea typeface="Avenir Heavy"/>
              <a:cs typeface="Avenir Heavy"/>
              <a:sym typeface="Avenir Heavy"/>
            </a:endParaRPr>
          </a:p>
          <a:p>
            <a:pPr>
              <a:defRPr sz="3200"/>
            </a:pPr>
            <a:r>
              <a:t>Can create multiple </a:t>
            </a:r>
            <a:r>
              <a:rPr>
                <a:latin typeface="Avenir Heavy"/>
                <a:ea typeface="Avenir Heavy"/>
                <a:cs typeface="Avenir Heavy"/>
                <a:sym typeface="Avenir Heavy"/>
              </a:rPr>
              <a:t>candidate sets</a:t>
            </a:r>
            <a:r>
              <a:t> from a single catalogue</a:t>
            </a:r>
          </a:p>
          <a:p>
            <a:pPr>
              <a:defRPr sz="3200"/>
            </a:pPr>
            <a:endParaRPr/>
          </a:p>
          <a:p>
            <a:pPr>
              <a:defRPr sz="3200"/>
            </a:pPr>
            <a:r>
              <a:t>Visualisation of the catalogue via </a:t>
            </a:r>
            <a:r>
              <a:rPr>
                <a:latin typeface="Avenir Heavy"/>
                <a:ea typeface="Avenir Heavy"/>
                <a:cs typeface="Avenir Heavy"/>
                <a:sym typeface="Avenir Heavy"/>
              </a:rPr>
              <a:t>Aladin</a:t>
            </a:r>
          </a:p>
        </p:txBody>
      </p:sp>
    </p:spTree>
    <p:extLst>
      <p:ext uri="{BB962C8B-B14F-4D97-AF65-F5344CB8AC3E}">
        <p14:creationId xmlns:p14="http://schemas.microsoft.com/office/powerpoint/2010/main" val="165815307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
        <p:nvSpPr>
          <p:cNvPr id="118" name="Catalogue sources displayed in Aladin"/>
          <p:cNvSpPr>
            <a:spLocks noGrp="1"/>
          </p:cNvSpPr>
          <p:nvPr>
            <p:ph type="title"/>
          </p:nvPr>
        </p:nvSpPr>
        <p:spPr>
          <a:prstGeom prst="rect">
            <a:avLst/>
          </a:prstGeom>
        </p:spPr>
        <p:txBody>
          <a:bodyPr/>
          <a:lstStyle/>
          <a:p>
            <a:r>
              <a:t>Catalogue sources displayed in Aladin</a:t>
            </a:r>
          </a:p>
        </p:txBody>
      </p:sp>
      <p:pic>
        <p:nvPicPr>
          <p:cNvPr id="119" name="Image" descr="Image"/>
          <p:cNvPicPr>
            <a:picLocks noChangeAspect="1"/>
          </p:cNvPicPr>
          <p:nvPr/>
        </p:nvPicPr>
        <p:blipFill>
          <a:blip r:embed="rId2"/>
          <a:stretch>
            <a:fillRect/>
          </a:stretch>
        </p:blipFill>
        <p:spPr>
          <a:xfrm>
            <a:off x="3773755" y="2096499"/>
            <a:ext cx="16836490" cy="9523002"/>
          </a:xfrm>
          <a:prstGeom prst="rect">
            <a:avLst/>
          </a:prstGeom>
          <a:ln w="12700">
            <a:miter lim="400000"/>
          </a:ln>
        </p:spPr>
      </p:pic>
    </p:spTree>
    <p:extLst>
      <p:ext uri="{BB962C8B-B14F-4D97-AF65-F5344CB8AC3E}">
        <p14:creationId xmlns:p14="http://schemas.microsoft.com/office/powerpoint/2010/main" val="11658285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122" name="MSA Planning Tool in the APT toolbar…"/>
          <p:cNvSpPr>
            <a:spLocks noGrp="1"/>
          </p:cNvSpPr>
          <p:nvPr>
            <p:ph type="body" idx="1"/>
          </p:nvPr>
        </p:nvSpPr>
        <p:spPr>
          <a:xfrm>
            <a:off x="1248833" y="3192266"/>
            <a:ext cx="5422933" cy="8044846"/>
          </a:xfrm>
          <a:prstGeom prst="rect">
            <a:avLst/>
          </a:prstGeom>
        </p:spPr>
        <p:txBody>
          <a:bodyPr/>
          <a:lstStyle/>
          <a:p>
            <a:pPr marL="0" indent="0" defTabSz="635634">
              <a:spcBef>
                <a:spcPts val="700"/>
              </a:spcBef>
              <a:buSzTx/>
              <a:buNone/>
              <a:defRPr sz="2464"/>
            </a:pPr>
            <a:r>
              <a:rPr>
                <a:latin typeface="Avenir Heavy"/>
                <a:ea typeface="Avenir Heavy"/>
                <a:cs typeface="Avenir Heavy"/>
                <a:sym typeface="Avenir Heavy"/>
              </a:rPr>
              <a:t>MSA Planning Tool</a:t>
            </a:r>
            <a:r>
              <a:t> in the APT toolbar</a:t>
            </a:r>
          </a:p>
          <a:p>
            <a:pPr marL="0" indent="0" defTabSz="635634">
              <a:spcBef>
                <a:spcPts val="700"/>
              </a:spcBef>
              <a:buSzTx/>
              <a:buNone/>
              <a:defRPr sz="2464"/>
            </a:pPr>
            <a:endParaRPr/>
          </a:p>
          <a:p>
            <a:pPr marL="0" indent="0" defTabSz="635634">
              <a:spcBef>
                <a:spcPts val="700"/>
              </a:spcBef>
              <a:buSzTx/>
              <a:buNone/>
              <a:defRPr sz="2464"/>
            </a:pPr>
            <a:r>
              <a:t>The </a:t>
            </a:r>
            <a:r>
              <a:rPr>
                <a:latin typeface="Avenir Heavy"/>
                <a:ea typeface="Avenir Heavy"/>
                <a:cs typeface="Avenir Heavy"/>
                <a:sym typeface="Avenir Heavy"/>
              </a:rPr>
              <a:t>Planner</a:t>
            </a:r>
            <a:r>
              <a:t> tab is where you design MOS plans</a:t>
            </a:r>
          </a:p>
          <a:p>
            <a:pPr marL="0" indent="0" defTabSz="635634">
              <a:spcBef>
                <a:spcPts val="700"/>
              </a:spcBef>
              <a:buSzTx/>
              <a:buNone/>
              <a:defRPr sz="2464"/>
            </a:pPr>
            <a:endParaRPr/>
          </a:p>
          <a:p>
            <a:pPr marL="332486" indent="-332486" defTabSz="635634">
              <a:spcBef>
                <a:spcPts val="700"/>
              </a:spcBef>
              <a:buSzPct val="100000"/>
              <a:defRPr sz="2464"/>
            </a:pPr>
            <a:endParaRPr/>
          </a:p>
          <a:p>
            <a:pPr marL="332486" indent="-332486" defTabSz="635634">
              <a:spcBef>
                <a:spcPts val="700"/>
              </a:spcBef>
              <a:buSzPct val="100000"/>
              <a:defRPr sz="2464"/>
            </a:pPr>
            <a:r>
              <a:t>Select candidate lists from your MSA Catalog</a:t>
            </a:r>
          </a:p>
          <a:p>
            <a:pPr marL="332486" indent="-332486" defTabSz="635634">
              <a:spcBef>
                <a:spcPts val="700"/>
              </a:spcBef>
              <a:buSzPct val="100000"/>
              <a:defRPr sz="2464"/>
            </a:pPr>
            <a:endParaRPr/>
          </a:p>
          <a:p>
            <a:pPr marL="332486" indent="-332486" defTabSz="635634">
              <a:spcBef>
                <a:spcPts val="700"/>
              </a:spcBef>
              <a:buSzPct val="100000"/>
              <a:defRPr sz="2464"/>
            </a:pPr>
            <a:r>
              <a:rPr>
                <a:latin typeface="Avenir Heavy"/>
                <a:ea typeface="Avenir Heavy"/>
                <a:cs typeface="Avenir Heavy"/>
                <a:sym typeface="Avenir Heavy"/>
              </a:rPr>
              <a:t>Aperture PA</a:t>
            </a:r>
            <a:r>
              <a:t> (position angle) is either a placeholder, or assigned to you by STScI (after acceptance)</a:t>
            </a:r>
          </a:p>
          <a:p>
            <a:pPr marL="332486" indent="-332486" defTabSz="635634">
              <a:spcBef>
                <a:spcPts val="700"/>
              </a:spcBef>
              <a:buSzPct val="100000"/>
              <a:defRPr sz="2464"/>
            </a:pPr>
            <a:endParaRPr/>
          </a:p>
          <a:p>
            <a:pPr marL="332486" indent="-332486" defTabSz="635634">
              <a:spcBef>
                <a:spcPts val="700"/>
              </a:spcBef>
              <a:buSzPct val="100000"/>
              <a:defRPr sz="2464"/>
            </a:pPr>
            <a:r>
              <a:rPr>
                <a:latin typeface="Avenir Heavy"/>
                <a:ea typeface="Avenir Heavy"/>
                <a:cs typeface="Avenir Heavy"/>
                <a:sym typeface="Avenir Heavy"/>
              </a:rPr>
              <a:t>Slitlet</a:t>
            </a:r>
            <a:r>
              <a:t> configuration and </a:t>
            </a:r>
            <a:r>
              <a:rPr>
                <a:latin typeface="Avenir Heavy"/>
                <a:ea typeface="Avenir Heavy"/>
                <a:cs typeface="Avenir Heavy"/>
                <a:sym typeface="Avenir Heavy"/>
              </a:rPr>
              <a:t>Centering Constraint</a:t>
            </a:r>
            <a:r>
              <a:t> should be chosen</a:t>
            </a:r>
          </a:p>
        </p:txBody>
      </p:sp>
      <p:sp>
        <p:nvSpPr>
          <p:cNvPr id="123" name="The MSA Planning Tool"/>
          <p:cNvSpPr>
            <a:spLocks noGrp="1"/>
          </p:cNvSpPr>
          <p:nvPr>
            <p:ph type="title"/>
          </p:nvPr>
        </p:nvSpPr>
        <p:spPr>
          <a:prstGeom prst="rect">
            <a:avLst/>
          </a:prstGeom>
        </p:spPr>
        <p:txBody>
          <a:bodyPr/>
          <a:lstStyle/>
          <a:p>
            <a:r>
              <a:t>The MSA Planning Tool</a:t>
            </a:r>
          </a:p>
        </p:txBody>
      </p:sp>
      <p:pic>
        <p:nvPicPr>
          <p:cNvPr id="124" name="Image" descr="Image"/>
          <p:cNvPicPr>
            <a:picLocks noChangeAspect="1"/>
          </p:cNvPicPr>
          <p:nvPr/>
        </p:nvPicPr>
        <p:blipFill>
          <a:blip r:embed="rId2"/>
          <a:stretch>
            <a:fillRect/>
          </a:stretch>
        </p:blipFill>
        <p:spPr>
          <a:xfrm>
            <a:off x="6908802" y="2886944"/>
            <a:ext cx="16600569" cy="9560045"/>
          </a:xfrm>
          <a:prstGeom prst="rect">
            <a:avLst/>
          </a:prstGeom>
          <a:ln w="12700">
            <a:miter lim="400000"/>
          </a:ln>
        </p:spPr>
      </p:pic>
      <p:sp>
        <p:nvSpPr>
          <p:cNvPr id="125" name="Polygon"/>
          <p:cNvSpPr/>
          <p:nvPr/>
        </p:nvSpPr>
        <p:spPr>
          <a:xfrm>
            <a:off x="8942238" y="2552075"/>
            <a:ext cx="1649442" cy="190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
        <p:nvSpPr>
          <p:cNvPr id="126" name="Polygon"/>
          <p:cNvSpPr/>
          <p:nvPr/>
        </p:nvSpPr>
        <p:spPr>
          <a:xfrm>
            <a:off x="15485608" y="3577164"/>
            <a:ext cx="1649441" cy="19046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
        <p:nvSpPr>
          <p:cNvPr id="127" name="Rectangle"/>
          <p:cNvSpPr/>
          <p:nvPr/>
        </p:nvSpPr>
        <p:spPr>
          <a:xfrm>
            <a:off x="10313297" y="4783801"/>
            <a:ext cx="10071862" cy="4053992"/>
          </a:xfrm>
          <a:prstGeom prst="rect">
            <a:avLst/>
          </a:prstGeom>
          <a:ln w="1143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266486257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stretch>
            <a:fillRect/>
          </a:stretch>
        </p:blipFill>
        <p:spPr>
          <a:xfrm>
            <a:off x="7466873" y="2898655"/>
            <a:ext cx="14404832" cy="9798898"/>
          </a:xfrm>
          <a:prstGeom prst="rect">
            <a:avLst/>
          </a:prstGeom>
          <a:ln w="12700">
            <a:miter lim="400000"/>
          </a:ln>
        </p:spPr>
      </p:pic>
      <p:sp>
        <p:nvSpPr>
          <p:cNvPr id="13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131" name="The Planner is where you decide how to dither…"/>
          <p:cNvSpPr>
            <a:spLocks noGrp="1"/>
          </p:cNvSpPr>
          <p:nvPr>
            <p:ph type="body" idx="1"/>
          </p:nvPr>
        </p:nvSpPr>
        <p:spPr>
          <a:xfrm>
            <a:off x="1248833" y="3192266"/>
            <a:ext cx="5422933" cy="7443375"/>
          </a:xfrm>
          <a:prstGeom prst="rect">
            <a:avLst/>
          </a:prstGeom>
        </p:spPr>
        <p:txBody>
          <a:bodyPr/>
          <a:lstStyle/>
          <a:p>
            <a:pPr marL="0" indent="0" defTabSz="660400">
              <a:spcBef>
                <a:spcPts val="800"/>
              </a:spcBef>
              <a:buSzTx/>
              <a:buNone/>
              <a:defRPr sz="2560"/>
            </a:pPr>
            <a:r>
              <a:t>The Planner is where you decide how to </a:t>
            </a:r>
            <a:r>
              <a:rPr>
                <a:latin typeface="Avenir Heavy"/>
                <a:ea typeface="Avenir Heavy"/>
                <a:cs typeface="Avenir Heavy"/>
                <a:sym typeface="Avenir Heavy"/>
              </a:rPr>
              <a:t>dither</a:t>
            </a:r>
          </a:p>
          <a:p>
            <a:pPr marL="0" indent="0" defTabSz="660400">
              <a:spcBef>
                <a:spcPts val="800"/>
              </a:spcBef>
              <a:buSzTx/>
              <a:buNone/>
              <a:defRPr sz="2560"/>
            </a:pPr>
            <a:endParaRPr>
              <a:latin typeface="Avenir Heavy"/>
              <a:ea typeface="Avenir Heavy"/>
              <a:cs typeface="Avenir Heavy"/>
              <a:sym typeface="Avenir Heavy"/>
            </a:endParaRPr>
          </a:p>
          <a:p>
            <a:pPr marL="345440" indent="-345440" defTabSz="660400">
              <a:spcBef>
                <a:spcPts val="800"/>
              </a:spcBef>
              <a:buSzPct val="100000"/>
              <a:defRPr sz="2560"/>
            </a:pPr>
            <a:r>
              <a:rPr>
                <a:latin typeface="Avenir Heavy"/>
                <a:ea typeface="Avenir Heavy"/>
                <a:cs typeface="Avenir Heavy"/>
                <a:sym typeface="Avenir Heavy"/>
              </a:rPr>
              <a:t>Nodding</a:t>
            </a:r>
            <a:r>
              <a:t> moves the sources within the slitlet – no shutter reconfiguration</a:t>
            </a:r>
          </a:p>
          <a:p>
            <a:pPr marL="345440" indent="-345440" defTabSz="660400">
              <a:spcBef>
                <a:spcPts val="800"/>
              </a:spcBef>
              <a:buSzPct val="100000"/>
              <a:defRPr sz="2560"/>
            </a:pPr>
            <a:r>
              <a:rPr>
                <a:latin typeface="Avenir Heavy"/>
                <a:ea typeface="Avenir Heavy"/>
                <a:cs typeface="Avenir Heavy"/>
                <a:sym typeface="Avenir Heavy"/>
              </a:rPr>
              <a:t>Fixed Dither </a:t>
            </a:r>
            <a:r>
              <a:t>moves the sources by a finite number of shutters specified by the user along the dispersion and/or the cross-dispersion direction.</a:t>
            </a:r>
          </a:p>
          <a:p>
            <a:pPr marL="0" indent="0" defTabSz="660400">
              <a:spcBef>
                <a:spcPts val="800"/>
              </a:spcBef>
              <a:buSzTx/>
              <a:buNone/>
              <a:defRPr sz="2560"/>
            </a:pPr>
            <a:endParaRPr>
              <a:latin typeface="Avenir Heavy"/>
              <a:ea typeface="Avenir Heavy"/>
              <a:cs typeface="Avenir Heavy"/>
              <a:sym typeface="Avenir Heavy"/>
            </a:endParaRPr>
          </a:p>
          <a:p>
            <a:pPr marL="0" indent="0" defTabSz="660400">
              <a:spcBef>
                <a:spcPts val="800"/>
              </a:spcBef>
              <a:buSzTx/>
              <a:buNone/>
              <a:defRPr sz="2560"/>
            </a:pPr>
            <a:r>
              <a:rPr>
                <a:latin typeface="Avenir Heavy"/>
                <a:ea typeface="Avenir Heavy"/>
                <a:cs typeface="Avenir Heavy"/>
                <a:sym typeface="Avenir Heavy"/>
              </a:rPr>
              <a:t>Grating/Filter</a:t>
            </a:r>
            <a:r>
              <a:t> combination(s) must be selected to prevent spectral overlap in the chosen configurations</a:t>
            </a:r>
          </a:p>
        </p:txBody>
      </p:sp>
      <p:sp>
        <p:nvSpPr>
          <p:cNvPr id="132" name="The MSA Planning Tool"/>
          <p:cNvSpPr>
            <a:spLocks noGrp="1"/>
          </p:cNvSpPr>
          <p:nvPr>
            <p:ph type="title"/>
          </p:nvPr>
        </p:nvSpPr>
        <p:spPr>
          <a:prstGeom prst="rect">
            <a:avLst/>
          </a:prstGeom>
        </p:spPr>
        <p:txBody>
          <a:bodyPr/>
          <a:lstStyle/>
          <a:p>
            <a:r>
              <a:t>The MSA Planning Tool</a:t>
            </a:r>
          </a:p>
        </p:txBody>
      </p:sp>
      <p:sp>
        <p:nvSpPr>
          <p:cNvPr id="133" name="Rectangle"/>
          <p:cNvSpPr/>
          <p:nvPr/>
        </p:nvSpPr>
        <p:spPr>
          <a:xfrm>
            <a:off x="10313297" y="7756003"/>
            <a:ext cx="10071862" cy="917551"/>
          </a:xfrm>
          <a:prstGeom prst="rect">
            <a:avLst/>
          </a:prstGeom>
          <a:ln w="1143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
        <p:nvSpPr>
          <p:cNvPr id="134" name="Rectangle"/>
          <p:cNvSpPr/>
          <p:nvPr/>
        </p:nvSpPr>
        <p:spPr>
          <a:xfrm>
            <a:off x="10313297" y="8677423"/>
            <a:ext cx="10071862" cy="2405441"/>
          </a:xfrm>
          <a:prstGeom prst="rect">
            <a:avLst/>
          </a:prstGeom>
          <a:ln w="1143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14191242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sp>
        <p:nvSpPr>
          <p:cNvPr id="137" name="The Plans tab is where you examine and visualise MOS plans…"/>
          <p:cNvSpPr>
            <a:spLocks noGrp="1"/>
          </p:cNvSpPr>
          <p:nvPr>
            <p:ph type="body" idx="1"/>
          </p:nvPr>
        </p:nvSpPr>
        <p:spPr>
          <a:xfrm>
            <a:off x="1248833" y="1964266"/>
            <a:ext cx="4397547" cy="9296401"/>
          </a:xfrm>
          <a:prstGeom prst="rect">
            <a:avLst/>
          </a:prstGeom>
        </p:spPr>
        <p:txBody>
          <a:bodyPr/>
          <a:lstStyle/>
          <a:p>
            <a:pPr marL="0" indent="0">
              <a:buSzTx/>
              <a:buNone/>
              <a:defRPr sz="3200"/>
            </a:pPr>
            <a:r>
              <a:t>The </a:t>
            </a:r>
            <a:r>
              <a:rPr>
                <a:latin typeface="Avenir Heavy"/>
                <a:ea typeface="Avenir Heavy"/>
                <a:cs typeface="Avenir Heavy"/>
                <a:sym typeface="Avenir Heavy"/>
              </a:rPr>
              <a:t>Plans</a:t>
            </a:r>
            <a:r>
              <a:t> tab is where you examine and visualise MOS plans</a:t>
            </a:r>
          </a:p>
          <a:p>
            <a:pPr marL="431800" indent="-431800">
              <a:buSzPct val="100000"/>
              <a:defRPr sz="3200"/>
            </a:pPr>
            <a:endParaRPr/>
          </a:p>
          <a:p>
            <a:pPr marL="431800" indent="-431800">
              <a:buSzPct val="100000"/>
              <a:defRPr sz="3200"/>
            </a:pPr>
            <a:r>
              <a:t>MSA shutter view</a:t>
            </a:r>
          </a:p>
          <a:p>
            <a:pPr marL="431800" indent="-431800">
              <a:buSzPct val="100000"/>
              <a:defRPr sz="3200"/>
            </a:pPr>
            <a:r>
              <a:t>Collapsed shutter view</a:t>
            </a:r>
          </a:p>
          <a:p>
            <a:pPr marL="431800" indent="-431800">
              <a:buSzPct val="100000"/>
              <a:defRPr sz="3200"/>
            </a:pPr>
            <a:r>
              <a:t>Send to Aladin (on-sky visualisation)</a:t>
            </a:r>
          </a:p>
        </p:txBody>
      </p:sp>
      <p:sp>
        <p:nvSpPr>
          <p:cNvPr id="138" name="Examine and visualise a plan"/>
          <p:cNvSpPr>
            <a:spLocks noGrp="1"/>
          </p:cNvSpPr>
          <p:nvPr>
            <p:ph type="title"/>
          </p:nvPr>
        </p:nvSpPr>
        <p:spPr>
          <a:prstGeom prst="rect">
            <a:avLst/>
          </a:prstGeom>
        </p:spPr>
        <p:txBody>
          <a:bodyPr/>
          <a:lstStyle/>
          <a:p>
            <a:r>
              <a:t>Examine and visualise a plan</a:t>
            </a:r>
          </a:p>
        </p:txBody>
      </p:sp>
      <p:pic>
        <p:nvPicPr>
          <p:cNvPr id="139" name="Image" descr="Image"/>
          <p:cNvPicPr>
            <a:picLocks noChangeAspect="1"/>
          </p:cNvPicPr>
          <p:nvPr/>
        </p:nvPicPr>
        <p:blipFill>
          <a:blip r:embed="rId2"/>
          <a:stretch>
            <a:fillRect/>
          </a:stretch>
        </p:blipFill>
        <p:spPr>
          <a:xfrm>
            <a:off x="5906083" y="2396479"/>
            <a:ext cx="15240846" cy="10393677"/>
          </a:xfrm>
          <a:prstGeom prst="rect">
            <a:avLst/>
          </a:prstGeom>
          <a:ln w="12700">
            <a:miter lim="400000"/>
          </a:ln>
        </p:spPr>
      </p:pic>
      <p:sp>
        <p:nvSpPr>
          <p:cNvPr id="140" name="Polygon"/>
          <p:cNvSpPr/>
          <p:nvPr/>
        </p:nvSpPr>
        <p:spPr>
          <a:xfrm>
            <a:off x="14312448" y="2863657"/>
            <a:ext cx="1649442" cy="190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
        <p:nvSpPr>
          <p:cNvPr id="141" name="Polygon"/>
          <p:cNvSpPr/>
          <p:nvPr/>
        </p:nvSpPr>
        <p:spPr>
          <a:xfrm>
            <a:off x="18141778" y="6509702"/>
            <a:ext cx="1649441" cy="190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403408738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sp>
        <p:nvSpPr>
          <p:cNvPr id="144" name="Shutters projected onto the sky in Aladin…"/>
          <p:cNvSpPr>
            <a:spLocks noGrp="1"/>
          </p:cNvSpPr>
          <p:nvPr>
            <p:ph type="body" idx="1"/>
          </p:nvPr>
        </p:nvSpPr>
        <p:spPr>
          <a:xfrm>
            <a:off x="1248833" y="2241621"/>
            <a:ext cx="19309673" cy="9019046"/>
          </a:xfrm>
          <a:prstGeom prst="rect">
            <a:avLst/>
          </a:prstGeom>
        </p:spPr>
        <p:txBody>
          <a:bodyPr/>
          <a:lstStyle/>
          <a:p>
            <a:pPr marL="0" indent="0" algn="r">
              <a:buSzTx/>
              <a:buNone/>
              <a:defRPr sz="4300"/>
            </a:pPr>
            <a:r>
              <a:t>Shutters projected onto the sky in Aladin</a:t>
            </a:r>
          </a:p>
          <a:p>
            <a:pPr marL="0" indent="0">
              <a:buSzTx/>
              <a:buNone/>
              <a:defRPr sz="4300"/>
            </a:pPr>
            <a:endParaRPr/>
          </a:p>
          <a:p>
            <a:pPr marL="0" indent="0">
              <a:buSzTx/>
              <a:buNone/>
              <a:defRPr sz="4300"/>
            </a:pPr>
            <a:endParaRPr/>
          </a:p>
          <a:p>
            <a:pPr marL="0" indent="0">
              <a:buSzTx/>
              <a:buNone/>
              <a:defRPr sz="4300"/>
            </a:pPr>
            <a:r>
              <a:t>Targets on the MSA</a:t>
            </a:r>
          </a:p>
        </p:txBody>
      </p:sp>
      <p:sp>
        <p:nvSpPr>
          <p:cNvPr id="145" name="Examine and visualise a plan"/>
          <p:cNvSpPr>
            <a:spLocks noGrp="1"/>
          </p:cNvSpPr>
          <p:nvPr>
            <p:ph type="title"/>
          </p:nvPr>
        </p:nvSpPr>
        <p:spPr>
          <a:prstGeom prst="rect">
            <a:avLst/>
          </a:prstGeom>
        </p:spPr>
        <p:txBody>
          <a:bodyPr/>
          <a:lstStyle/>
          <a:p>
            <a:r>
              <a:t>Examine and visualise a plan</a:t>
            </a:r>
          </a:p>
        </p:txBody>
      </p:sp>
      <p:pic>
        <p:nvPicPr>
          <p:cNvPr id="146" name="Image" descr="Image"/>
          <p:cNvPicPr>
            <a:picLocks noChangeAspect="1"/>
          </p:cNvPicPr>
          <p:nvPr/>
        </p:nvPicPr>
        <p:blipFill>
          <a:blip r:embed="rId2"/>
          <a:stretch>
            <a:fillRect/>
          </a:stretch>
        </p:blipFill>
        <p:spPr>
          <a:xfrm>
            <a:off x="1688714" y="6031353"/>
            <a:ext cx="11859518" cy="6105740"/>
          </a:xfrm>
          <a:prstGeom prst="rect">
            <a:avLst/>
          </a:prstGeom>
          <a:ln w="12700">
            <a:miter lim="400000"/>
          </a:ln>
        </p:spPr>
      </p:pic>
      <p:pic>
        <p:nvPicPr>
          <p:cNvPr id="147" name="Image" descr="Image"/>
          <p:cNvPicPr>
            <a:picLocks noChangeAspect="1"/>
          </p:cNvPicPr>
          <p:nvPr/>
        </p:nvPicPr>
        <p:blipFill>
          <a:blip r:embed="rId3"/>
          <a:stretch>
            <a:fillRect/>
          </a:stretch>
        </p:blipFill>
        <p:spPr>
          <a:xfrm>
            <a:off x="12358897" y="3372286"/>
            <a:ext cx="11486817" cy="8198435"/>
          </a:xfrm>
          <a:prstGeom prst="rect">
            <a:avLst/>
          </a:prstGeom>
          <a:ln w="12700">
            <a:miter lim="400000"/>
          </a:ln>
        </p:spPr>
      </p:pic>
    </p:spTree>
    <p:extLst>
      <p:ext uri="{BB962C8B-B14F-4D97-AF65-F5344CB8AC3E}">
        <p14:creationId xmlns:p14="http://schemas.microsoft.com/office/powerpoint/2010/main" val="2693366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sp>
        <p:nvSpPr>
          <p:cNvPr id="150" name="From the Plans tab…"/>
          <p:cNvSpPr>
            <a:spLocks noGrp="1"/>
          </p:cNvSpPr>
          <p:nvPr>
            <p:ph type="body" idx="1"/>
          </p:nvPr>
        </p:nvSpPr>
        <p:spPr>
          <a:xfrm>
            <a:off x="1248833" y="1964266"/>
            <a:ext cx="4397547" cy="9296401"/>
          </a:xfrm>
          <a:prstGeom prst="rect">
            <a:avLst/>
          </a:prstGeom>
        </p:spPr>
        <p:txBody>
          <a:bodyPr/>
          <a:lstStyle/>
          <a:p>
            <a:pPr marL="0" indent="0">
              <a:buSzTx/>
              <a:buNone/>
              <a:defRPr sz="3200"/>
            </a:pPr>
            <a:r>
              <a:t>From the </a:t>
            </a:r>
            <a:r>
              <a:rPr>
                <a:latin typeface="Avenir Heavy"/>
                <a:ea typeface="Avenir Heavy"/>
                <a:cs typeface="Avenir Heavy"/>
                <a:sym typeface="Avenir Heavy"/>
              </a:rPr>
              <a:t>Plans</a:t>
            </a:r>
            <a:r>
              <a:t> tab</a:t>
            </a:r>
          </a:p>
          <a:p>
            <a:pPr marL="431800" indent="-431800">
              <a:buSzPct val="100000"/>
              <a:defRPr sz="3200"/>
            </a:pPr>
            <a:endParaRPr/>
          </a:p>
          <a:p>
            <a:pPr marL="431800" indent="-431800">
              <a:buSzPct val="100000"/>
              <a:defRPr sz="3200"/>
            </a:pPr>
            <a:r>
              <a:t>Highlight a plan or plans</a:t>
            </a:r>
          </a:p>
          <a:p>
            <a:pPr marL="431800" indent="-431800">
              <a:buSzPct val="100000"/>
              <a:defRPr sz="3200"/>
            </a:pPr>
            <a:r>
              <a:t>Select the pointings</a:t>
            </a:r>
          </a:p>
          <a:p>
            <a:pPr marL="431800" indent="-431800">
              <a:buSzPct val="100000"/>
              <a:defRPr sz="3200"/>
            </a:pPr>
            <a:endParaRPr/>
          </a:p>
          <a:p>
            <a:pPr marL="431800" indent="-431800">
              <a:buSzPct val="100000"/>
              <a:defRPr sz="3200">
                <a:latin typeface="Avenir Heavy"/>
                <a:ea typeface="Avenir Heavy"/>
                <a:cs typeface="Avenir Heavy"/>
                <a:sym typeface="Avenir Heavy"/>
              </a:defRPr>
            </a:pPr>
            <a:r>
              <a:t>Create Observation</a:t>
            </a:r>
          </a:p>
        </p:txBody>
      </p:sp>
      <p:sp>
        <p:nvSpPr>
          <p:cNvPr id="151" name="Create an observation"/>
          <p:cNvSpPr>
            <a:spLocks noGrp="1"/>
          </p:cNvSpPr>
          <p:nvPr>
            <p:ph type="title"/>
          </p:nvPr>
        </p:nvSpPr>
        <p:spPr>
          <a:prstGeom prst="rect">
            <a:avLst/>
          </a:prstGeom>
        </p:spPr>
        <p:txBody>
          <a:bodyPr/>
          <a:lstStyle/>
          <a:p>
            <a:r>
              <a:t>Create an observation</a:t>
            </a:r>
          </a:p>
        </p:txBody>
      </p:sp>
      <p:pic>
        <p:nvPicPr>
          <p:cNvPr id="152" name="Image" descr="Image"/>
          <p:cNvPicPr>
            <a:picLocks noChangeAspect="1"/>
          </p:cNvPicPr>
          <p:nvPr/>
        </p:nvPicPr>
        <p:blipFill>
          <a:blip r:embed="rId2"/>
          <a:stretch>
            <a:fillRect/>
          </a:stretch>
        </p:blipFill>
        <p:spPr>
          <a:xfrm>
            <a:off x="5906083" y="2396479"/>
            <a:ext cx="15240846" cy="10393677"/>
          </a:xfrm>
          <a:prstGeom prst="rect">
            <a:avLst/>
          </a:prstGeom>
          <a:ln w="12700">
            <a:miter lim="400000"/>
          </a:ln>
        </p:spPr>
      </p:pic>
      <p:sp>
        <p:nvSpPr>
          <p:cNvPr id="153" name="Polygon"/>
          <p:cNvSpPr/>
          <p:nvPr/>
        </p:nvSpPr>
        <p:spPr>
          <a:xfrm>
            <a:off x="14312448" y="2863657"/>
            <a:ext cx="1649442" cy="190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
        <p:nvSpPr>
          <p:cNvPr id="154" name="Polygon"/>
          <p:cNvSpPr/>
          <p:nvPr/>
        </p:nvSpPr>
        <p:spPr>
          <a:xfrm>
            <a:off x="10572164" y="5373344"/>
            <a:ext cx="1649442" cy="19046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15900">
            <a:solidFill>
              <a:schemeClr val="accent2">
                <a:hueOff val="117482"/>
                <a:satOff val="11764"/>
                <a:lumOff val="17301"/>
              </a:schemeClr>
            </a:solidFill>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69208687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sp>
        <p:nvSpPr>
          <p:cNvPr id="157" name="New version of the MPT available for the Cycle 1 call…"/>
          <p:cNvSpPr>
            <a:spLocks noGrp="1"/>
          </p:cNvSpPr>
          <p:nvPr>
            <p:ph type="body" idx="1"/>
          </p:nvPr>
        </p:nvSpPr>
        <p:spPr>
          <a:prstGeom prst="rect">
            <a:avLst/>
          </a:prstGeom>
        </p:spPr>
        <p:txBody>
          <a:bodyPr/>
          <a:lstStyle/>
          <a:p>
            <a:r>
              <a:rPr dirty="0"/>
              <a:t>Remember:  need a catalogue with accurate relative astrometry</a:t>
            </a:r>
          </a:p>
          <a:p>
            <a:pPr lvl="1"/>
            <a:r>
              <a:rPr dirty="0"/>
              <a:t>&lt;15mas relative accuracy</a:t>
            </a:r>
          </a:p>
          <a:p>
            <a:r>
              <a:rPr dirty="0"/>
              <a:t>MOS will have a multi-step planning process</a:t>
            </a:r>
          </a:p>
          <a:p>
            <a:pPr lvl="1"/>
            <a:r>
              <a:rPr dirty="0"/>
              <a:t>Final plans not possible until the program is accepted and scheduled (giving the actual Aperture PA)</a:t>
            </a:r>
          </a:p>
          <a:p>
            <a:pPr lvl="1"/>
            <a:r>
              <a:rPr dirty="0"/>
              <a:t>A particular APA can be requested in a proposal, but must be strongly justified</a:t>
            </a:r>
          </a:p>
          <a:p>
            <a:r>
              <a:rPr dirty="0"/>
              <a:t>Instrument overheads are not negligible - use APT/MPT for the estimate</a:t>
            </a:r>
          </a:p>
        </p:txBody>
      </p:sp>
      <p:sp>
        <p:nvSpPr>
          <p:cNvPr id="158" name="Proposing for MOS"/>
          <p:cNvSpPr>
            <a:spLocks noGrp="1"/>
          </p:cNvSpPr>
          <p:nvPr>
            <p:ph type="title"/>
          </p:nvPr>
        </p:nvSpPr>
        <p:spPr>
          <a:prstGeom prst="rect">
            <a:avLst/>
          </a:prstGeom>
        </p:spPr>
        <p:txBody>
          <a:bodyPr/>
          <a:lstStyle/>
          <a:p>
            <a:r>
              <a:t>Proposing for MOS</a:t>
            </a:r>
          </a:p>
        </p:txBody>
      </p:sp>
    </p:spTree>
    <p:extLst>
      <p:ext uri="{BB962C8B-B14F-4D97-AF65-F5344CB8AC3E}">
        <p14:creationId xmlns:p14="http://schemas.microsoft.com/office/powerpoint/2010/main" val="6449336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161" name="Dither!!! …to improve background subtraction, wavelength coverage, etc…"/>
          <p:cNvSpPr>
            <a:spLocks noGrp="1"/>
          </p:cNvSpPr>
          <p:nvPr>
            <p:ph type="body" idx="1"/>
          </p:nvPr>
        </p:nvSpPr>
        <p:spPr>
          <a:prstGeom prst="rect">
            <a:avLst/>
          </a:prstGeom>
        </p:spPr>
        <p:txBody>
          <a:bodyPr>
            <a:noAutofit/>
          </a:bodyPr>
          <a:lstStyle/>
          <a:p>
            <a:pPr marL="425450" indent="-425450" defTabSz="553084">
              <a:spcBef>
                <a:spcPts val="600"/>
              </a:spcBef>
              <a:defRPr sz="3216"/>
            </a:pPr>
            <a:r>
              <a:rPr sz="3400" dirty="0">
                <a:solidFill>
                  <a:schemeClr val="accent2">
                    <a:lumOff val="10634"/>
                  </a:schemeClr>
                </a:solidFill>
                <a:latin typeface="Avenir Heavy"/>
                <a:ea typeface="Avenir Heavy"/>
                <a:cs typeface="Avenir Heavy"/>
                <a:sym typeface="Avenir Heavy"/>
              </a:rPr>
              <a:t>Dither!!! </a:t>
            </a:r>
            <a:r>
              <a:rPr sz="3400" dirty="0"/>
              <a:t>…to improve background subtraction, wavelength coverage, etc </a:t>
            </a:r>
          </a:p>
          <a:p>
            <a:pPr marL="425450" indent="-425450" defTabSz="553084">
              <a:spcBef>
                <a:spcPts val="600"/>
              </a:spcBef>
              <a:defRPr sz="3216"/>
            </a:pPr>
            <a:r>
              <a:rPr sz="3400" dirty="0"/>
              <a:t>Order your input catalogue by weight…  during optimisation, MPT adds sources in the catalogue order</a:t>
            </a:r>
          </a:p>
          <a:p>
            <a:pPr marL="425450" indent="-425450" defTabSz="553084">
              <a:spcBef>
                <a:spcPts val="600"/>
              </a:spcBef>
              <a:defRPr sz="3216"/>
            </a:pPr>
            <a:r>
              <a:rPr sz="3400" dirty="0"/>
              <a:t>Use a </a:t>
            </a:r>
            <a:r>
              <a:rPr sz="3400" dirty="0">
                <a:latin typeface="Avenir Heavy"/>
                <a:ea typeface="Avenir Heavy"/>
                <a:cs typeface="Avenir Heavy"/>
                <a:sym typeface="Avenir Heavy"/>
              </a:rPr>
              <a:t>Filler Set</a:t>
            </a:r>
            <a:r>
              <a:rPr sz="3400" dirty="0"/>
              <a:t> to maximise efficiency/multiplexing</a:t>
            </a:r>
          </a:p>
          <a:p>
            <a:pPr marL="425450" indent="-425450" defTabSz="553084">
              <a:spcBef>
                <a:spcPts val="600"/>
              </a:spcBef>
              <a:defRPr sz="3216"/>
            </a:pPr>
            <a:r>
              <a:rPr sz="3400" dirty="0"/>
              <a:t>Include </a:t>
            </a:r>
            <a:r>
              <a:rPr sz="3400" dirty="0">
                <a:latin typeface="Avenir Heavy"/>
                <a:ea typeface="Avenir Heavy"/>
                <a:cs typeface="Avenir Heavy"/>
                <a:sym typeface="Avenir Heavy"/>
              </a:rPr>
              <a:t>Primary</a:t>
            </a:r>
            <a:r>
              <a:rPr sz="3400" dirty="0"/>
              <a:t> candidates in the </a:t>
            </a:r>
            <a:r>
              <a:rPr sz="3400" dirty="0">
                <a:latin typeface="Avenir Heavy"/>
                <a:ea typeface="Avenir Heavy"/>
                <a:cs typeface="Avenir Heavy"/>
                <a:sym typeface="Avenir Heavy"/>
              </a:rPr>
              <a:t>Filler</a:t>
            </a:r>
            <a:r>
              <a:rPr sz="3400" dirty="0"/>
              <a:t> list to obtain additional observations of important sources</a:t>
            </a:r>
          </a:p>
          <a:p>
            <a:pPr marL="425450" indent="-425450" defTabSz="553084">
              <a:spcBef>
                <a:spcPts val="600"/>
              </a:spcBef>
              <a:defRPr sz="3216"/>
            </a:pPr>
            <a:r>
              <a:rPr sz="3400" dirty="0"/>
              <a:t>Weight only matters for </a:t>
            </a:r>
            <a:r>
              <a:rPr sz="3400" dirty="0">
                <a:latin typeface="Avenir Heavy"/>
                <a:ea typeface="Avenir Heavy"/>
                <a:cs typeface="Avenir Heavy"/>
                <a:sym typeface="Avenir Heavy"/>
              </a:rPr>
              <a:t>Primary</a:t>
            </a:r>
            <a:r>
              <a:rPr sz="3400" dirty="0"/>
              <a:t> sources (not for </a:t>
            </a:r>
            <a:r>
              <a:rPr sz="3400" dirty="0">
                <a:latin typeface="Avenir Heavy"/>
                <a:ea typeface="Avenir Heavy"/>
                <a:cs typeface="Avenir Heavy"/>
                <a:sym typeface="Avenir Heavy"/>
              </a:rPr>
              <a:t>Fillers</a:t>
            </a:r>
            <a:r>
              <a:rPr sz="3400" dirty="0"/>
              <a:t>)</a:t>
            </a:r>
          </a:p>
          <a:p>
            <a:pPr marL="425450" indent="-425450" defTabSz="553084">
              <a:spcBef>
                <a:spcPts val="600"/>
              </a:spcBef>
              <a:defRPr sz="3216"/>
            </a:pPr>
            <a:r>
              <a:rPr sz="3400" dirty="0"/>
              <a:t>If observability window is large, test optimisation for several APAs… if multiplexing differs significantly, consider including an </a:t>
            </a:r>
            <a:r>
              <a:rPr sz="3400" dirty="0">
                <a:solidFill>
                  <a:schemeClr val="accent2">
                    <a:lumOff val="10634"/>
                  </a:schemeClr>
                </a:solidFill>
                <a:latin typeface="Avenir Heavy"/>
                <a:ea typeface="Avenir Heavy"/>
                <a:cs typeface="Avenir Heavy"/>
                <a:sym typeface="Avenir Heavy"/>
              </a:rPr>
              <a:t>Orient Special Requirement</a:t>
            </a:r>
            <a:r>
              <a:rPr sz="3400" dirty="0"/>
              <a:t>, with a minimum range of 30 deg</a:t>
            </a:r>
          </a:p>
          <a:p>
            <a:pPr marL="425450" indent="-425450" defTabSz="553084">
              <a:spcBef>
                <a:spcPts val="600"/>
              </a:spcBef>
              <a:defRPr sz="3216"/>
            </a:pPr>
            <a:r>
              <a:rPr sz="3400" dirty="0"/>
              <a:t>If using a high-res grating (GxxxH), attempt to place most sources on the leftmost quadrants (MPT orientation) to avoid detector cutoffs</a:t>
            </a:r>
          </a:p>
          <a:p>
            <a:pPr marL="425450" indent="-425450" defTabSz="553084">
              <a:spcBef>
                <a:spcPts val="600"/>
              </a:spcBef>
              <a:defRPr sz="3216"/>
            </a:pPr>
            <a:r>
              <a:rPr sz="3400" dirty="0"/>
              <a:t>Use Aladin to show the position of NIRCam parallels during NIRSpec exposures</a:t>
            </a:r>
          </a:p>
          <a:p>
            <a:pPr marL="425450" indent="-425450" defTabSz="553084">
              <a:spcBef>
                <a:spcPts val="600"/>
              </a:spcBef>
              <a:defRPr sz="3216"/>
            </a:pPr>
            <a:r>
              <a:rPr sz="3400" dirty="0"/>
              <a:t>Input catalogue should be as complete as possible to check for contaminants in commanded open (or known </a:t>
            </a:r>
            <a:r>
              <a:rPr sz="3400" dirty="0">
                <a:latin typeface="Avenir Heavy"/>
                <a:ea typeface="Avenir Heavy"/>
                <a:cs typeface="Avenir Heavy"/>
                <a:sym typeface="Avenir Heavy"/>
              </a:rPr>
              <a:t>Failed Open</a:t>
            </a:r>
            <a:r>
              <a:rPr sz="3400" dirty="0"/>
              <a:t>)</a:t>
            </a:r>
            <a:r>
              <a:rPr sz="3400" dirty="0">
                <a:latin typeface="Avenir Heavy"/>
                <a:ea typeface="Avenir Heavy"/>
                <a:cs typeface="Avenir Heavy"/>
                <a:sym typeface="Avenir Heavy"/>
              </a:rPr>
              <a:t> </a:t>
            </a:r>
            <a:r>
              <a:rPr sz="3400" dirty="0"/>
              <a:t>shutters</a:t>
            </a:r>
          </a:p>
          <a:p>
            <a:pPr marL="425450" indent="-425450" defTabSz="553084">
              <a:spcBef>
                <a:spcPts val="600"/>
              </a:spcBef>
              <a:defRPr sz="3216"/>
            </a:pPr>
            <a:r>
              <a:rPr sz="3400" dirty="0"/>
              <a:t>The MSA Configuration Editor can be used to amend MPT-optimised configurations. It can be found at the </a:t>
            </a:r>
            <a:r>
              <a:rPr sz="3400" dirty="0">
                <a:solidFill>
                  <a:schemeClr val="accent2">
                    <a:lumOff val="10634"/>
                  </a:schemeClr>
                </a:solidFill>
                <a:latin typeface="Avenir Heavy"/>
                <a:ea typeface="Avenir Heavy"/>
                <a:cs typeface="Avenir Heavy"/>
                <a:sym typeface="Avenir Heavy"/>
              </a:rPr>
              <a:t>observation level</a:t>
            </a:r>
            <a:r>
              <a:rPr sz="3400" dirty="0"/>
              <a:t> in APT</a:t>
            </a:r>
          </a:p>
        </p:txBody>
      </p:sp>
      <p:sp>
        <p:nvSpPr>
          <p:cNvPr id="162" name="Additional helpful hints"/>
          <p:cNvSpPr>
            <a:spLocks noGrp="1"/>
          </p:cNvSpPr>
          <p:nvPr>
            <p:ph type="title"/>
          </p:nvPr>
        </p:nvSpPr>
        <p:spPr>
          <a:prstGeom prst="rect">
            <a:avLst/>
          </a:prstGeom>
        </p:spPr>
        <p:txBody>
          <a:bodyPr/>
          <a:lstStyle/>
          <a:p>
            <a:r>
              <a:t>Additional helpful hints</a:t>
            </a:r>
          </a:p>
        </p:txBody>
      </p:sp>
    </p:spTree>
    <p:extLst>
      <p:ext uri="{BB962C8B-B14F-4D97-AF65-F5344CB8AC3E}">
        <p14:creationId xmlns:p14="http://schemas.microsoft.com/office/powerpoint/2010/main" val="39700607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2" name="Body"/>
          <p:cNvSpPr>
            <a:spLocks noGrp="1"/>
          </p:cNvSpPr>
          <p:nvPr>
            <p:ph type="body" idx="1"/>
          </p:nvPr>
        </p:nvSpPr>
        <p:spPr>
          <a:xfrm>
            <a:off x="1248833" y="1964266"/>
            <a:ext cx="19309673" cy="10298072"/>
          </a:xfrm>
          <a:prstGeom prst="rect">
            <a:avLst/>
          </a:prstGeom>
        </p:spPr>
        <p:txBody>
          <a:bodyPr>
            <a:noAutofit/>
          </a:bodyPr>
          <a:lstStyle/>
          <a:p>
            <a:pPr marL="342900" indent="-342900">
              <a:buFont typeface="Arial" panose="020B0604020202020204" pitchFamily="34" charset="0"/>
              <a:buChar char="•"/>
            </a:pPr>
            <a:r>
              <a:rPr lang="en-US" sz="3200" dirty="0"/>
              <a:t>A Visit is set of exposures and associated overheads that can be executed, without interruption, using a single guide star.</a:t>
            </a:r>
          </a:p>
          <a:p>
            <a:pPr lvl="1" indent="-342900">
              <a:buFont typeface="Arial" panose="020B0604020202020204" pitchFamily="34" charset="0"/>
              <a:buChar char="•"/>
            </a:pPr>
            <a:r>
              <a:rPr lang="en-US" sz="2800" dirty="0"/>
              <a:t>This is what makes Visits the “scheduling unit” used by the scheduling system. </a:t>
            </a:r>
            <a:br>
              <a:rPr lang="en-US" sz="2800" dirty="0"/>
            </a:br>
            <a:endParaRPr lang="en-US" sz="2800" dirty="0"/>
          </a:p>
          <a:p>
            <a:pPr marL="342900" indent="-342900">
              <a:buFont typeface="Arial" panose="020B0604020202020204" pitchFamily="34" charset="0"/>
              <a:buChar char="•"/>
            </a:pPr>
            <a:r>
              <a:rPr lang="en-US" sz="3200" dirty="0"/>
              <a:t>A typical Visit includes</a:t>
            </a:r>
          </a:p>
          <a:p>
            <a:pPr lvl="1" indent="-387350">
              <a:buFont typeface="Courier New" panose="02070309020205020404" pitchFamily="49" charset="0"/>
              <a:buChar char="o"/>
            </a:pPr>
            <a:r>
              <a:rPr lang="en-US" sz="2800" dirty="0"/>
              <a:t>Slew to guide star position</a:t>
            </a:r>
          </a:p>
          <a:p>
            <a:pPr lvl="1" indent="-387350">
              <a:buFont typeface="Courier New" panose="02070309020205020404" pitchFamily="49" charset="0"/>
              <a:buChar char="o"/>
            </a:pPr>
            <a:r>
              <a:rPr lang="en-US" sz="2800" dirty="0"/>
              <a:t>Instrument overheads </a:t>
            </a:r>
          </a:p>
          <a:p>
            <a:pPr lvl="2" indent="-387350">
              <a:buFont typeface="Wingdings" pitchFamily="2" charset="2"/>
              <a:buChar char="§"/>
            </a:pPr>
            <a:r>
              <a:rPr lang="en-US" sz="2400" dirty="0"/>
              <a:t>Guide star acquisition </a:t>
            </a:r>
          </a:p>
          <a:p>
            <a:pPr lvl="2" indent="-387350">
              <a:buFont typeface="Wingdings" pitchFamily="2" charset="2"/>
              <a:buChar char="§"/>
            </a:pPr>
            <a:r>
              <a:rPr lang="en-US" sz="2400" dirty="0"/>
              <a:t>Target acquisition (if needed)</a:t>
            </a:r>
          </a:p>
          <a:p>
            <a:pPr lvl="2" indent="-387350">
              <a:buFont typeface="Wingdings" pitchFamily="2" charset="2"/>
              <a:buChar char="§"/>
            </a:pPr>
            <a:r>
              <a:rPr lang="en-US" sz="2400" dirty="0"/>
              <a:t>Small Angle Maneuvers (SAMs)</a:t>
            </a:r>
          </a:p>
          <a:p>
            <a:pPr lvl="1" indent="-387350">
              <a:buFont typeface="Courier New" panose="02070309020205020404" pitchFamily="49" charset="0"/>
              <a:buChar char="o"/>
            </a:pPr>
            <a:r>
              <a:rPr lang="en-US" sz="2800" dirty="0"/>
              <a:t>Science exposures </a:t>
            </a:r>
          </a:p>
          <a:p>
            <a:pPr marL="882650" lvl="1" indent="0">
              <a:buNone/>
            </a:pPr>
            <a:endParaRPr lang="en-US" sz="2800" dirty="0"/>
          </a:p>
          <a:p>
            <a:pPr marL="285750" indent="-285750">
              <a:buFont typeface="Arial" panose="020B0604020202020204" pitchFamily="34" charset="0"/>
              <a:buChar char="•"/>
            </a:pPr>
            <a:r>
              <a:rPr lang="en-US" sz="3200" dirty="0"/>
              <a:t>The duration of a Visit also includes:</a:t>
            </a:r>
          </a:p>
          <a:p>
            <a:pPr lvl="1" indent="-387350">
              <a:buFont typeface="Courier New" panose="02070309020205020404" pitchFamily="49" charset="0"/>
              <a:buChar char="o"/>
            </a:pPr>
            <a:r>
              <a:rPr lang="en-US" sz="2800" dirty="0"/>
              <a:t>Observatory overheads</a:t>
            </a:r>
          </a:p>
          <a:p>
            <a:pPr lvl="2" indent="-387350">
              <a:buFont typeface="Wingdings" pitchFamily="2" charset="2"/>
              <a:buChar char="§"/>
            </a:pPr>
            <a:r>
              <a:rPr lang="en-US" sz="2400" dirty="0"/>
              <a:t>Station keeping</a:t>
            </a:r>
          </a:p>
          <a:p>
            <a:pPr lvl="2" indent="-387350">
              <a:buFont typeface="Wingdings" pitchFamily="2" charset="2"/>
              <a:buChar char="§"/>
            </a:pPr>
            <a:r>
              <a:rPr lang="en-US" sz="2400" dirty="0"/>
              <a:t>Momentum management</a:t>
            </a:r>
          </a:p>
          <a:p>
            <a:pPr lvl="1" indent="-387350">
              <a:buFont typeface="Courier New" panose="02070309020205020404" pitchFamily="49" charset="0"/>
              <a:buChar char="o"/>
            </a:pPr>
            <a:r>
              <a:rPr lang="en-US" sz="2800" dirty="0"/>
              <a:t>Direct scheduling overheads</a:t>
            </a:r>
          </a:p>
          <a:p>
            <a:pPr lvl="2" indent="-387350">
              <a:buFont typeface="Wingdings" pitchFamily="2" charset="2"/>
              <a:buChar char="§"/>
            </a:pPr>
            <a:r>
              <a:rPr lang="en-US" sz="2400" dirty="0"/>
              <a:t>Very tight timing constraints</a:t>
            </a:r>
          </a:p>
          <a:p>
            <a:pPr lvl="2" indent="-387350">
              <a:buFont typeface="Wingdings" pitchFamily="2" charset="2"/>
              <a:buChar char="§"/>
            </a:pPr>
            <a:r>
              <a:rPr lang="en-US" sz="2400" dirty="0"/>
              <a:t>Rapid turnaround of target of opportunities</a:t>
            </a:r>
          </a:p>
        </p:txBody>
      </p:sp>
      <p:sp>
        <p:nvSpPr>
          <p:cNvPr id="73" name="Title"/>
          <p:cNvSpPr>
            <a:spLocks noGrp="1"/>
          </p:cNvSpPr>
          <p:nvPr>
            <p:ph type="title"/>
          </p:nvPr>
        </p:nvSpPr>
        <p:spPr>
          <a:prstGeom prst="rect">
            <a:avLst/>
          </a:prstGeom>
        </p:spPr>
        <p:txBody>
          <a:bodyPr/>
          <a:lstStyle/>
          <a:p>
            <a:r>
              <a:rPr lang="en-US" dirty="0"/>
              <a:t>What is an APT Visit?</a:t>
            </a:r>
            <a:endParaRPr dirty="0"/>
          </a:p>
        </p:txBody>
      </p:sp>
      <p:grpSp>
        <p:nvGrpSpPr>
          <p:cNvPr id="2" name="Group 1">
            <a:extLst>
              <a:ext uri="{FF2B5EF4-FFF2-40B4-BE49-F238E27FC236}">
                <a16:creationId xmlns:a16="http://schemas.microsoft.com/office/drawing/2014/main" id="{0398192D-0466-3545-9558-43C3E8A1EF04}"/>
              </a:ext>
            </a:extLst>
          </p:cNvPr>
          <p:cNvGrpSpPr/>
          <p:nvPr/>
        </p:nvGrpSpPr>
        <p:grpSpPr>
          <a:xfrm>
            <a:off x="8493593" y="4809991"/>
            <a:ext cx="15190384" cy="4606621"/>
            <a:chOff x="8361218" y="3706457"/>
            <a:chExt cx="15190384" cy="4606621"/>
          </a:xfrm>
        </p:grpSpPr>
        <p:pic>
          <p:nvPicPr>
            <p:cNvPr id="5" name="Picture 4">
              <a:extLst>
                <a:ext uri="{FF2B5EF4-FFF2-40B4-BE49-F238E27FC236}">
                  <a16:creationId xmlns:a16="http://schemas.microsoft.com/office/drawing/2014/main" id="{71B6A4F0-386E-9443-99A9-C78D3A635165}"/>
                </a:ext>
              </a:extLst>
            </p:cNvPr>
            <p:cNvPicPr>
              <a:picLocks noChangeAspect="1"/>
            </p:cNvPicPr>
            <p:nvPr/>
          </p:nvPicPr>
          <p:blipFill rotWithShape="1">
            <a:blip r:embed="rId2"/>
            <a:srcRect l="4256" r="2528"/>
            <a:stretch/>
          </p:blipFill>
          <p:spPr>
            <a:xfrm>
              <a:off x="8361218" y="3706457"/>
              <a:ext cx="15190384" cy="3444619"/>
            </a:xfrm>
            <a:prstGeom prst="rect">
              <a:avLst/>
            </a:prstGeom>
          </p:spPr>
        </p:pic>
        <p:sp>
          <p:nvSpPr>
            <p:cNvPr id="6" name="Rectangle 5">
              <a:extLst>
                <a:ext uri="{FF2B5EF4-FFF2-40B4-BE49-F238E27FC236}">
                  <a16:creationId xmlns:a16="http://schemas.microsoft.com/office/drawing/2014/main" id="{523C94B0-43FF-A548-ACD7-05FA662E302B}"/>
                </a:ext>
              </a:extLst>
            </p:cNvPr>
            <p:cNvSpPr/>
            <p:nvPr/>
          </p:nvSpPr>
          <p:spPr>
            <a:xfrm>
              <a:off x="10423118" y="7358971"/>
              <a:ext cx="11066585" cy="954107"/>
            </a:xfrm>
            <a:prstGeom prst="rect">
              <a:avLst/>
            </a:prstGeom>
          </p:spPr>
          <p:txBody>
            <a:bodyPr wrap="square">
              <a:spAutoFit/>
            </a:bodyPr>
            <a:lstStyle/>
            <a:p>
              <a:pPr algn="ctr"/>
              <a:r>
                <a:rPr lang="en-US" sz="2800" i="1" dirty="0">
                  <a:latin typeface="+mj-lt"/>
                </a:rPr>
                <a:t>APT shows the following when clicking on a Visit, which cannot be directly edited, and is for user information only.</a:t>
              </a:r>
            </a:p>
          </p:txBody>
        </p:sp>
      </p:grpSp>
    </p:spTree>
    <p:extLst>
      <p:ext uri="{BB962C8B-B14F-4D97-AF65-F5344CB8AC3E}">
        <p14:creationId xmlns:p14="http://schemas.microsoft.com/office/powerpoint/2010/main" val="59185364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Exposure Time Calculator (ETC)"/>
          <p:cNvSpPr>
            <a:spLocks noGrp="1"/>
          </p:cNvSpPr>
          <p:nvPr>
            <p:ph type="title"/>
          </p:nvPr>
        </p:nvSpPr>
        <p:spPr>
          <a:prstGeom prst="rect">
            <a:avLst/>
          </a:prstGeom>
        </p:spPr>
        <p:txBody>
          <a:bodyPr/>
          <a:lstStyle>
            <a:lvl1pPr>
              <a:defRPr>
                <a:solidFill>
                  <a:schemeClr val="accent2">
                    <a:hueOff val="117482"/>
                    <a:satOff val="19585"/>
                    <a:lumOff val="29146"/>
                  </a:schemeClr>
                </a:solidFill>
              </a:defRPr>
            </a:lvl1pPr>
          </a:lstStyle>
          <a:p>
            <a:r>
              <a:t>Exposure Time Calculator (ETC)</a:t>
            </a:r>
          </a:p>
        </p:txBody>
      </p:sp>
    </p:spTree>
    <p:extLst>
      <p:ext uri="{BB962C8B-B14F-4D97-AF65-F5344CB8AC3E}">
        <p14:creationId xmlns:p14="http://schemas.microsoft.com/office/powerpoint/2010/main" val="424636380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51</a:t>
            </a:fld>
            <a:endParaRPr/>
          </a:p>
        </p:txBody>
      </p:sp>
      <p:sp>
        <p:nvSpPr>
          <p:cNvPr id="166" name="jwst.etc.stsci.edu…"/>
          <p:cNvSpPr>
            <a:spLocks noGrp="1"/>
          </p:cNvSpPr>
          <p:nvPr>
            <p:ph type="body" idx="1"/>
          </p:nvPr>
        </p:nvSpPr>
        <p:spPr>
          <a:xfrm>
            <a:off x="1248833" y="1964266"/>
            <a:ext cx="19309673" cy="10312408"/>
          </a:xfrm>
          <a:prstGeom prst="rect">
            <a:avLst/>
          </a:prstGeom>
        </p:spPr>
        <p:txBody>
          <a:bodyPr/>
          <a:lstStyle/>
          <a:p>
            <a:pPr marL="0" indent="0" algn="ctr">
              <a:buSzTx/>
              <a:buNone/>
              <a:defRPr>
                <a:latin typeface="Avenir Heavy"/>
                <a:ea typeface="Avenir Heavy"/>
                <a:cs typeface="Avenir Heavy"/>
                <a:sym typeface="Avenir Heavy"/>
              </a:defRPr>
            </a:pPr>
            <a:r>
              <a:rPr u="sng">
                <a:hlinkClick r:id="" action="ppaction://noaction"/>
              </a:rPr>
              <a:t>jwst.etc.stsci.edu</a:t>
            </a:r>
          </a:p>
          <a:p>
            <a:pPr marL="0" indent="0" algn="ctr">
              <a:buSzTx/>
              <a:buNone/>
              <a:defRPr>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marL="0" indent="0" algn="ctr">
              <a:buSzTx/>
              <a:buNone/>
              <a:defRPr sz="2400">
                <a:latin typeface="Avenir Heavy"/>
                <a:ea typeface="Avenir Heavy"/>
                <a:cs typeface="Avenir Heavy"/>
                <a:sym typeface="Avenir Heavy"/>
              </a:defRPr>
            </a:pPr>
            <a:endParaRPr u="sng">
              <a:hlinkClick r:id="" action="ppaction://noaction"/>
            </a:endParaRPr>
          </a:p>
          <a:p>
            <a:pPr>
              <a:defRPr sz="3000"/>
            </a:pPr>
            <a:r>
              <a:t>See also</a:t>
            </a:r>
          </a:p>
          <a:p>
            <a:pPr lvl="1">
              <a:defRPr sz="3000"/>
            </a:pPr>
            <a:r>
              <a:t>Pontoppidan et al., Proc. SPIE. 9910, Observatory Operations: Strategies, Processes, and Systems VI, 991016. July 15, 2016 (</a:t>
            </a:r>
            <a:r>
              <a:rPr u="sng">
                <a:hlinkClick r:id="rId2"/>
              </a:rPr>
              <a:t>https://arxiv.org/abs/1707.02202</a:t>
            </a:r>
            <a:r>
              <a:t>)</a:t>
            </a:r>
          </a:p>
        </p:txBody>
      </p:sp>
      <p:sp>
        <p:nvSpPr>
          <p:cNvPr id="168" name="Where is ETC?"/>
          <p:cNvSpPr>
            <a:spLocks noGrp="1"/>
          </p:cNvSpPr>
          <p:nvPr>
            <p:ph type="title"/>
          </p:nvPr>
        </p:nvSpPr>
        <p:spPr>
          <a:prstGeom prst="rect">
            <a:avLst/>
          </a:prstGeom>
        </p:spPr>
        <p:txBody>
          <a:bodyPr/>
          <a:lstStyle/>
          <a:p>
            <a:r>
              <a:t>Where is ETC?</a:t>
            </a:r>
          </a:p>
        </p:txBody>
      </p:sp>
      <p:pic>
        <p:nvPicPr>
          <p:cNvPr id="169" name="Image" descr="Image"/>
          <p:cNvPicPr>
            <a:picLocks noChangeAspect="1"/>
          </p:cNvPicPr>
          <p:nvPr/>
        </p:nvPicPr>
        <p:blipFill>
          <a:blip r:embed="rId3"/>
          <a:stretch>
            <a:fillRect/>
          </a:stretch>
        </p:blipFill>
        <p:spPr>
          <a:xfrm>
            <a:off x="1495110" y="3615505"/>
            <a:ext cx="21393780" cy="6484990"/>
          </a:xfrm>
          <a:prstGeom prst="rect">
            <a:avLst/>
          </a:prstGeom>
          <a:ln w="12700">
            <a:miter lim="400000"/>
          </a:ln>
        </p:spPr>
      </p:pic>
    </p:spTree>
    <p:extLst>
      <p:ext uri="{BB962C8B-B14F-4D97-AF65-F5344CB8AC3E}">
        <p14:creationId xmlns:p14="http://schemas.microsoft.com/office/powerpoint/2010/main" val="391714108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52</a:t>
            </a:fld>
            <a:endParaRPr/>
          </a:p>
        </p:txBody>
      </p:sp>
      <p:sp>
        <p:nvSpPr>
          <p:cNvPr id="172" name="The “Pandeia” project"/>
          <p:cNvSpPr>
            <a:spLocks noGrp="1"/>
          </p:cNvSpPr>
          <p:nvPr>
            <p:ph type="title"/>
          </p:nvPr>
        </p:nvSpPr>
        <p:spPr>
          <a:prstGeom prst="rect">
            <a:avLst/>
          </a:prstGeom>
        </p:spPr>
        <p:txBody>
          <a:bodyPr/>
          <a:lstStyle/>
          <a:p>
            <a:r>
              <a:t>The “Pandeia” project</a:t>
            </a:r>
          </a:p>
        </p:txBody>
      </p:sp>
      <p:sp>
        <p:nvSpPr>
          <p:cNvPr id="173" name="3D ETC engine…"/>
          <p:cNvSpPr/>
          <p:nvPr/>
        </p:nvSpPr>
        <p:spPr>
          <a:xfrm>
            <a:off x="5535677" y="2022205"/>
            <a:ext cx="506185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lumOff val="10634"/>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a:solidFill>
                  <a:srgbClr val="FFFFFF"/>
                </a:solidFill>
                <a:latin typeface="Avenir Heavy"/>
                <a:ea typeface="Avenir Heavy"/>
                <a:cs typeface="Avenir Heavy"/>
                <a:sym typeface="Avenir Heavy"/>
              </a:defRPr>
            </a:pPr>
            <a:r>
              <a:t>3D ETC engine</a:t>
            </a:r>
          </a:p>
          <a:p>
            <a:pPr algn="ctr">
              <a:spcBef>
                <a:spcPts val="0"/>
              </a:spcBef>
              <a:defRPr sz="4000">
                <a:solidFill>
                  <a:srgbClr val="FFFFFF"/>
                </a:solidFill>
              </a:defRPr>
            </a:pPr>
            <a:r>
              <a:t>Python library</a:t>
            </a:r>
          </a:p>
        </p:txBody>
      </p:sp>
      <p:sp>
        <p:nvSpPr>
          <p:cNvPr id="174" name="Reference database…"/>
          <p:cNvSpPr/>
          <p:nvPr/>
        </p:nvSpPr>
        <p:spPr>
          <a:xfrm>
            <a:off x="11050611" y="2022205"/>
            <a:ext cx="506249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lumOff val="10634"/>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a:solidFill>
                  <a:srgbClr val="FFFFFF"/>
                </a:solidFill>
                <a:latin typeface="Avenir Heavy"/>
                <a:ea typeface="Avenir Heavy"/>
                <a:cs typeface="Avenir Heavy"/>
                <a:sym typeface="Avenir Heavy"/>
              </a:defRPr>
            </a:pPr>
            <a:r>
              <a:t>Reference database</a:t>
            </a:r>
          </a:p>
          <a:p>
            <a:pPr algn="ctr">
              <a:spcBef>
                <a:spcPts val="0"/>
              </a:spcBef>
              <a:defRPr sz="3200">
                <a:solidFill>
                  <a:srgbClr val="FFFFFF"/>
                </a:solidFill>
              </a:defRPr>
            </a:pPr>
            <a:endParaRPr/>
          </a:p>
          <a:p>
            <a:pPr algn="ctr">
              <a:spcBef>
                <a:spcPts val="0"/>
              </a:spcBef>
              <a:defRPr sz="3200">
                <a:solidFill>
                  <a:srgbClr val="FFFFFF"/>
                </a:solidFill>
              </a:defRPr>
            </a:pPr>
            <a:r>
              <a:t>Throughputs, detector noise, PSFs, …</a:t>
            </a:r>
          </a:p>
        </p:txBody>
      </p:sp>
      <p:sp>
        <p:nvSpPr>
          <p:cNvPr id="175" name="Web application…"/>
          <p:cNvSpPr/>
          <p:nvPr/>
        </p:nvSpPr>
        <p:spPr>
          <a:xfrm>
            <a:off x="8289261" y="6732738"/>
            <a:ext cx="506185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lumOff val="10634"/>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4400">
                <a:solidFill>
                  <a:srgbClr val="FFFFFF"/>
                </a:solidFill>
                <a:latin typeface="Avenir Heavy"/>
                <a:ea typeface="Avenir Heavy"/>
                <a:cs typeface="Avenir Heavy"/>
                <a:sym typeface="Avenir Heavy"/>
              </a:defRPr>
            </a:pPr>
            <a:r>
              <a:t>Web application</a:t>
            </a:r>
          </a:p>
          <a:p>
            <a:pPr algn="ctr">
              <a:spcBef>
                <a:spcPts val="0"/>
              </a:spcBef>
              <a:defRPr sz="3600">
                <a:solidFill>
                  <a:srgbClr val="FFFFFF"/>
                </a:solidFill>
              </a:defRPr>
            </a:pPr>
            <a:r>
              <a:t>(</a:t>
            </a:r>
            <a:r>
              <a:rPr u="sng">
                <a:hlinkClick r:id="rId2"/>
              </a:rPr>
              <a:t>jwst.etc.stsci.edu</a:t>
            </a:r>
            <a:r>
              <a:t>)</a:t>
            </a:r>
          </a:p>
          <a:p>
            <a:pPr algn="ctr">
              <a:spcBef>
                <a:spcPts val="0"/>
              </a:spcBef>
              <a:defRPr sz="3200">
                <a:solidFill>
                  <a:srgbClr val="FFFFFF"/>
                </a:solidFill>
              </a:defRPr>
            </a:pPr>
            <a:endParaRPr/>
          </a:p>
          <a:p>
            <a:pPr algn="ctr">
              <a:spcBef>
                <a:spcPts val="0"/>
              </a:spcBef>
              <a:defRPr sz="3200">
                <a:solidFill>
                  <a:srgbClr val="FFFFFF"/>
                </a:solidFill>
              </a:defRPr>
            </a:pPr>
            <a:r>
              <a:t>User interface,</a:t>
            </a:r>
          </a:p>
          <a:p>
            <a:pPr algn="ctr">
              <a:spcBef>
                <a:spcPts val="0"/>
              </a:spcBef>
              <a:defRPr sz="3200">
                <a:solidFill>
                  <a:srgbClr val="FFFFFF"/>
                </a:solidFill>
              </a:defRPr>
            </a:pPr>
            <a:r>
              <a:t>collaborative function</a:t>
            </a:r>
          </a:p>
        </p:txBody>
      </p:sp>
      <p:sp>
        <p:nvSpPr>
          <p:cNvPr id="176" name="JWST…"/>
          <p:cNvSpPr/>
          <p:nvPr/>
        </p:nvSpPr>
        <p:spPr>
          <a:xfrm>
            <a:off x="13786471" y="6732738"/>
            <a:ext cx="506185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lumOff val="10634"/>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4400">
                <a:solidFill>
                  <a:srgbClr val="FFFFFF"/>
                </a:solidFill>
                <a:latin typeface="Avenir Heavy"/>
                <a:ea typeface="Avenir Heavy"/>
                <a:cs typeface="Avenir Heavy"/>
                <a:sym typeface="Avenir Heavy"/>
              </a:defRPr>
            </a:pPr>
            <a:r>
              <a:t>JWST</a:t>
            </a:r>
          </a:p>
          <a:p>
            <a:pPr algn="ctr">
              <a:spcBef>
                <a:spcPts val="0"/>
              </a:spcBef>
              <a:defRPr sz="4400">
                <a:solidFill>
                  <a:srgbClr val="FFFFFF"/>
                </a:solidFill>
                <a:latin typeface="Avenir Heavy"/>
                <a:ea typeface="Avenir Heavy"/>
                <a:cs typeface="Avenir Heavy"/>
                <a:sym typeface="Avenir Heavy"/>
              </a:defRPr>
            </a:pPr>
            <a:r>
              <a:t>background</a:t>
            </a:r>
          </a:p>
          <a:p>
            <a:pPr algn="ctr">
              <a:spcBef>
                <a:spcPts val="0"/>
              </a:spcBef>
              <a:defRPr sz="4400">
                <a:solidFill>
                  <a:srgbClr val="FFFFFF"/>
                </a:solidFill>
                <a:latin typeface="Avenir Heavy"/>
                <a:ea typeface="Avenir Heavy"/>
                <a:cs typeface="Avenir Heavy"/>
                <a:sym typeface="Avenir Heavy"/>
              </a:defRPr>
            </a:pPr>
            <a:r>
              <a:t>model</a:t>
            </a:r>
          </a:p>
          <a:p>
            <a:pPr algn="ctr">
              <a:spcBef>
                <a:spcPts val="0"/>
              </a:spcBef>
              <a:defRPr sz="4400">
                <a:solidFill>
                  <a:srgbClr val="FFFFFF"/>
                </a:solidFill>
              </a:defRPr>
            </a:pPr>
            <a:r>
              <a:rPr sz="3000"/>
              <a:t>Integrated into web application or as a standalone tool</a:t>
            </a:r>
          </a:p>
        </p:txBody>
      </p:sp>
    </p:spTree>
    <p:extLst>
      <p:ext uri="{BB962C8B-B14F-4D97-AF65-F5344CB8AC3E}">
        <p14:creationId xmlns:p14="http://schemas.microsoft.com/office/powerpoint/2010/main" val="196248347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53</a:t>
            </a:fld>
            <a:endParaRPr/>
          </a:p>
        </p:txBody>
      </p:sp>
      <p:sp>
        <p:nvSpPr>
          <p:cNvPr id="188" name="Space                   Telescope               Instrument               Detector"/>
          <p:cNvSpPr>
            <a:spLocks noGrp="1"/>
          </p:cNvSpPr>
          <p:nvPr>
            <p:ph type="body" idx="1"/>
          </p:nvPr>
        </p:nvSpPr>
        <p:spPr>
          <a:xfrm>
            <a:off x="1719943" y="10010509"/>
            <a:ext cx="21766304" cy="1268486"/>
          </a:xfrm>
          <a:prstGeom prst="rect">
            <a:avLst/>
          </a:prstGeom>
        </p:spPr>
        <p:txBody>
          <a:bodyPr/>
          <a:lstStyle>
            <a:lvl1pPr marL="0" indent="0">
              <a:buSzTx/>
              <a:buNone/>
            </a:lvl1pPr>
          </a:lstStyle>
          <a:p>
            <a:r>
              <a:t>          Space                   Telescope               Instrument               Detector</a:t>
            </a:r>
          </a:p>
        </p:txBody>
      </p:sp>
      <p:sp>
        <p:nvSpPr>
          <p:cNvPr id="179" name="The engine algorithm"/>
          <p:cNvSpPr>
            <a:spLocks noGrp="1"/>
          </p:cNvSpPr>
          <p:nvPr>
            <p:ph type="title"/>
          </p:nvPr>
        </p:nvSpPr>
        <p:spPr>
          <a:prstGeom prst="rect">
            <a:avLst/>
          </a:prstGeom>
        </p:spPr>
        <p:txBody>
          <a:bodyPr/>
          <a:lstStyle/>
          <a:p>
            <a:r>
              <a:t>The engine algorithm</a:t>
            </a:r>
          </a:p>
        </p:txBody>
      </p:sp>
      <p:sp>
        <p:nvSpPr>
          <p:cNvPr id="180" name="Polygon"/>
          <p:cNvSpPr/>
          <p:nvPr/>
        </p:nvSpPr>
        <p:spPr>
          <a:xfrm>
            <a:off x="1920710" y="3314272"/>
            <a:ext cx="506185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hueOff val="117482"/>
              <a:satOff val="19585"/>
              <a:lumOff val="29146"/>
            </a:schemeClr>
          </a:solidFill>
          <a:ln w="12700">
            <a:miter lim="400000"/>
          </a:ln>
        </p:spPr>
        <p:txBody>
          <a:bodyPr lIns="0" tIns="0" rIns="0" bIns="0" anchor="ctr"/>
          <a:lstStyle/>
          <a:p>
            <a:pPr algn="ctr">
              <a:spcBef>
                <a:spcPts val="0"/>
              </a:spcBef>
              <a:defRPr>
                <a:solidFill>
                  <a:srgbClr val="FFFFFF"/>
                </a:solidFill>
                <a:latin typeface="Avenir Heavy"/>
                <a:ea typeface="Avenir Heavy"/>
                <a:cs typeface="Avenir Heavy"/>
                <a:sym typeface="Avenir Heavy"/>
              </a:defRPr>
            </a:pPr>
            <a:endParaRPr/>
          </a:p>
        </p:txBody>
      </p:sp>
      <p:sp>
        <p:nvSpPr>
          <p:cNvPr id="181" name="Polygon"/>
          <p:cNvSpPr/>
          <p:nvPr/>
        </p:nvSpPr>
        <p:spPr>
          <a:xfrm>
            <a:off x="7197980" y="3314272"/>
            <a:ext cx="506185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hueOff val="117482"/>
              <a:satOff val="19585"/>
              <a:lumOff val="29146"/>
            </a:schemeClr>
          </a:solidFill>
          <a:ln w="12700">
            <a:miter lim="400000"/>
          </a:ln>
        </p:spPr>
        <p:txBody>
          <a:bodyPr lIns="0" tIns="0" rIns="0" bIns="0" anchor="ctr"/>
          <a:lstStyle/>
          <a:p>
            <a:pPr algn="ctr">
              <a:spcBef>
                <a:spcPts val="0"/>
              </a:spcBef>
              <a:defRPr>
                <a:solidFill>
                  <a:srgbClr val="FFFFFF"/>
                </a:solidFill>
                <a:latin typeface="Avenir Heavy"/>
                <a:ea typeface="Avenir Heavy"/>
                <a:cs typeface="Avenir Heavy"/>
                <a:sym typeface="Avenir Heavy"/>
              </a:defRPr>
            </a:pPr>
            <a:endParaRPr/>
          </a:p>
        </p:txBody>
      </p:sp>
      <p:sp>
        <p:nvSpPr>
          <p:cNvPr id="182" name="Polygon"/>
          <p:cNvSpPr/>
          <p:nvPr/>
        </p:nvSpPr>
        <p:spPr>
          <a:xfrm>
            <a:off x="12475249" y="3314272"/>
            <a:ext cx="5061851"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hueOff val="117482"/>
              <a:satOff val="19585"/>
              <a:lumOff val="29146"/>
            </a:schemeClr>
          </a:solidFill>
          <a:ln w="12700">
            <a:miter lim="400000"/>
          </a:ln>
        </p:spPr>
        <p:txBody>
          <a:bodyPr lIns="0" tIns="0" rIns="0" bIns="0" anchor="ctr"/>
          <a:lstStyle/>
          <a:p>
            <a:pPr algn="ctr">
              <a:spcBef>
                <a:spcPts val="0"/>
              </a:spcBef>
              <a:defRPr>
                <a:solidFill>
                  <a:srgbClr val="FFFFFF"/>
                </a:solidFill>
                <a:latin typeface="Avenir Heavy"/>
                <a:ea typeface="Avenir Heavy"/>
                <a:cs typeface="Avenir Heavy"/>
                <a:sym typeface="Avenir Heavy"/>
              </a:defRPr>
            </a:pPr>
            <a:endParaRPr/>
          </a:p>
        </p:txBody>
      </p:sp>
      <p:sp>
        <p:nvSpPr>
          <p:cNvPr id="183" name="Polygon"/>
          <p:cNvSpPr/>
          <p:nvPr/>
        </p:nvSpPr>
        <p:spPr>
          <a:xfrm>
            <a:off x="17752518" y="3314272"/>
            <a:ext cx="5061852" cy="5841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2">
              <a:hueOff val="117482"/>
              <a:satOff val="19585"/>
              <a:lumOff val="29146"/>
            </a:schemeClr>
          </a:solidFill>
          <a:ln w="12700">
            <a:miter lim="400000"/>
          </a:ln>
        </p:spPr>
        <p:txBody>
          <a:bodyPr lIns="0" tIns="0" rIns="0" bIns="0" anchor="ctr"/>
          <a:lstStyle/>
          <a:p>
            <a:pPr algn="ctr">
              <a:spcBef>
                <a:spcPts val="0"/>
              </a:spcBef>
              <a:defRPr>
                <a:solidFill>
                  <a:srgbClr val="FFFFFF"/>
                </a:solidFill>
                <a:latin typeface="Avenir Heavy"/>
                <a:ea typeface="Avenir Heavy"/>
                <a:cs typeface="Avenir Heavy"/>
                <a:sym typeface="Avenir Heavy"/>
              </a:defRPr>
            </a:pPr>
            <a:endParaRPr/>
          </a:p>
        </p:txBody>
      </p:sp>
      <p:pic>
        <p:nvPicPr>
          <p:cNvPr id="184" name="Image" descr="Image"/>
          <p:cNvPicPr>
            <a:picLocks noChangeAspect="1"/>
          </p:cNvPicPr>
          <p:nvPr/>
        </p:nvPicPr>
        <p:blipFill>
          <a:blip r:embed="rId2"/>
          <a:stretch>
            <a:fillRect/>
          </a:stretch>
        </p:blipFill>
        <p:spPr>
          <a:xfrm>
            <a:off x="2503126" y="4679687"/>
            <a:ext cx="3897020" cy="3110298"/>
          </a:xfrm>
          <a:prstGeom prst="rect">
            <a:avLst/>
          </a:prstGeom>
          <a:ln w="12700">
            <a:miter lim="400000"/>
          </a:ln>
        </p:spPr>
      </p:pic>
      <p:pic>
        <p:nvPicPr>
          <p:cNvPr id="185" name="Image" descr="Image"/>
          <p:cNvPicPr>
            <a:picLocks noChangeAspect="1"/>
          </p:cNvPicPr>
          <p:nvPr/>
        </p:nvPicPr>
        <p:blipFill>
          <a:blip r:embed="rId3"/>
          <a:stretch>
            <a:fillRect/>
          </a:stretch>
        </p:blipFill>
        <p:spPr>
          <a:xfrm>
            <a:off x="7698064" y="4679687"/>
            <a:ext cx="4061683" cy="3110298"/>
          </a:xfrm>
          <a:prstGeom prst="rect">
            <a:avLst/>
          </a:prstGeom>
          <a:ln w="12700">
            <a:miter lim="400000"/>
          </a:ln>
        </p:spPr>
      </p:pic>
      <p:pic>
        <p:nvPicPr>
          <p:cNvPr id="186" name="Image" descr="Image"/>
          <p:cNvPicPr>
            <a:picLocks noChangeAspect="1"/>
          </p:cNvPicPr>
          <p:nvPr/>
        </p:nvPicPr>
        <p:blipFill>
          <a:blip r:embed="rId4"/>
          <a:stretch>
            <a:fillRect/>
          </a:stretch>
        </p:blipFill>
        <p:spPr>
          <a:xfrm>
            <a:off x="12817369" y="4517163"/>
            <a:ext cx="4377611" cy="3435345"/>
          </a:xfrm>
          <a:prstGeom prst="rect">
            <a:avLst/>
          </a:prstGeom>
          <a:ln w="12700">
            <a:miter lim="400000"/>
          </a:ln>
        </p:spPr>
      </p:pic>
      <p:pic>
        <p:nvPicPr>
          <p:cNvPr id="187" name="Image" descr="Image"/>
          <p:cNvPicPr>
            <a:picLocks noChangeAspect="1"/>
          </p:cNvPicPr>
          <p:nvPr/>
        </p:nvPicPr>
        <p:blipFill>
          <a:blip r:embed="rId5"/>
          <a:stretch>
            <a:fillRect/>
          </a:stretch>
        </p:blipFill>
        <p:spPr>
          <a:xfrm>
            <a:off x="18667479" y="4679687"/>
            <a:ext cx="3231930" cy="3110298"/>
          </a:xfrm>
          <a:prstGeom prst="rect">
            <a:avLst/>
          </a:prstGeom>
          <a:ln w="12700">
            <a:miter lim="400000"/>
          </a:ln>
        </p:spPr>
      </p:pic>
      <p:sp>
        <p:nvSpPr>
          <p:cNvPr id="189" name="Arrow"/>
          <p:cNvSpPr/>
          <p:nvPr/>
        </p:nvSpPr>
        <p:spPr>
          <a:xfrm>
            <a:off x="6520523" y="6039716"/>
            <a:ext cx="1118649" cy="783798"/>
          </a:xfrm>
          <a:prstGeom prst="rightArrow">
            <a:avLst>
              <a:gd name="adj1" fmla="val 32000"/>
              <a:gd name="adj2" fmla="val 103700"/>
            </a:avLst>
          </a:prstGeom>
          <a:solidFill>
            <a:schemeClr val="accent1">
              <a:lumOff val="-12591"/>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190" name="Arrow"/>
          <p:cNvSpPr/>
          <p:nvPr/>
        </p:nvSpPr>
        <p:spPr>
          <a:xfrm>
            <a:off x="11808215" y="6039716"/>
            <a:ext cx="1118649" cy="783798"/>
          </a:xfrm>
          <a:prstGeom prst="rightArrow">
            <a:avLst>
              <a:gd name="adj1" fmla="val 32000"/>
              <a:gd name="adj2" fmla="val 103700"/>
            </a:avLst>
          </a:prstGeom>
          <a:solidFill>
            <a:schemeClr val="accent1">
              <a:lumOff val="-12591"/>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191" name="Arrow"/>
          <p:cNvSpPr/>
          <p:nvPr/>
        </p:nvSpPr>
        <p:spPr>
          <a:xfrm>
            <a:off x="17095908" y="6039716"/>
            <a:ext cx="1118649" cy="783798"/>
          </a:xfrm>
          <a:prstGeom prst="rightArrow">
            <a:avLst>
              <a:gd name="adj1" fmla="val 32000"/>
              <a:gd name="adj2" fmla="val 103700"/>
            </a:avLst>
          </a:prstGeom>
          <a:solidFill>
            <a:schemeClr val="accent1">
              <a:lumOff val="-12591"/>
            </a:schemeClr>
          </a:solidFill>
          <a:ln w="12700">
            <a:miter lim="400000"/>
          </a:ln>
        </p:spPr>
        <p:txBody>
          <a:bodyPr lIns="0" tIns="0" rIns="0" bIns="0" anchor="ctr"/>
          <a:lstStyle/>
          <a:p>
            <a:pPr algn="ctr">
              <a:spcBef>
                <a:spcPts val="0"/>
              </a:spcBef>
              <a:defRPr sz="3200">
                <a:solidFill>
                  <a:srgbClr val="FFFFFF"/>
                </a:solidFill>
              </a:defRPr>
            </a:pPr>
            <a:endParaRPr/>
          </a:p>
        </p:txBody>
      </p:sp>
    </p:spTree>
    <p:extLst>
      <p:ext uri="{BB962C8B-B14F-4D97-AF65-F5344CB8AC3E}">
        <p14:creationId xmlns:p14="http://schemas.microsoft.com/office/powerpoint/2010/main" val="421858547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194" name="Modern design…"/>
          <p:cNvSpPr>
            <a:spLocks noGrp="1"/>
          </p:cNvSpPr>
          <p:nvPr>
            <p:ph type="body" idx="1"/>
          </p:nvPr>
        </p:nvSpPr>
        <p:spPr>
          <a:xfrm>
            <a:off x="1248833" y="1964266"/>
            <a:ext cx="13563230" cy="9296401"/>
          </a:xfrm>
          <a:prstGeom prst="rect">
            <a:avLst/>
          </a:prstGeom>
        </p:spPr>
        <p:txBody>
          <a:bodyPr/>
          <a:lstStyle/>
          <a:p>
            <a:pPr marL="438150" indent="-438150" defTabSz="569594">
              <a:spcBef>
                <a:spcPts val="600"/>
              </a:spcBef>
              <a:defRPr sz="3312">
                <a:latin typeface="Avenir Heavy"/>
                <a:ea typeface="Avenir Heavy"/>
                <a:cs typeface="Avenir Heavy"/>
                <a:sym typeface="Avenir Heavy"/>
              </a:defRPr>
            </a:pPr>
            <a:r>
              <a:t>Modern design</a:t>
            </a:r>
          </a:p>
          <a:p>
            <a:pPr marL="876300" lvl="1" indent="-438150" defTabSz="569594">
              <a:spcBef>
                <a:spcPts val="600"/>
              </a:spcBef>
              <a:defRPr sz="3312"/>
            </a:pPr>
            <a:r>
              <a:t>Signal (source + background) modelled in 3D</a:t>
            </a:r>
          </a:p>
          <a:p>
            <a:pPr marL="1314450" lvl="2" indent="-438150" defTabSz="569594">
              <a:spcBef>
                <a:spcPts val="600"/>
              </a:spcBef>
              <a:defRPr sz="3312"/>
            </a:pPr>
            <a:r>
              <a:t>conserves flux</a:t>
            </a:r>
          </a:p>
          <a:p>
            <a:pPr marL="1314450" lvl="2" indent="-438150" defTabSz="569594">
              <a:spcBef>
                <a:spcPts val="600"/>
              </a:spcBef>
              <a:defRPr sz="3312"/>
            </a:pPr>
            <a:r>
              <a:t>resolve lines</a:t>
            </a:r>
          </a:p>
          <a:p>
            <a:pPr marL="1314450" lvl="2" indent="-438150" defTabSz="569594">
              <a:spcBef>
                <a:spcPts val="600"/>
              </a:spcBef>
              <a:defRPr sz="3312"/>
            </a:pPr>
            <a:r>
              <a:t>oversample JWST resolution</a:t>
            </a:r>
          </a:p>
          <a:p>
            <a:pPr marL="438150" indent="-438150" defTabSz="569594">
              <a:spcBef>
                <a:spcPts val="600"/>
              </a:spcBef>
              <a:defRPr sz="3312"/>
            </a:pPr>
            <a:endParaRPr/>
          </a:p>
          <a:p>
            <a:pPr marL="876300" lvl="1" indent="-438150" defTabSz="569594">
              <a:spcBef>
                <a:spcPts val="600"/>
              </a:spcBef>
              <a:defRPr sz="3312"/>
            </a:pPr>
            <a:r>
              <a:t>Pixel based:</a:t>
            </a:r>
          </a:p>
          <a:p>
            <a:pPr marL="1314450" lvl="2" indent="-438150" defTabSz="569594">
              <a:spcBef>
                <a:spcPts val="600"/>
              </a:spcBef>
              <a:defRPr sz="3312"/>
            </a:pPr>
            <a:r>
              <a:t>Models the detector (e.g. correlated noise)</a:t>
            </a:r>
          </a:p>
          <a:p>
            <a:pPr marL="1314450" lvl="2" indent="-438150" defTabSz="569594">
              <a:spcBef>
                <a:spcPts val="600"/>
              </a:spcBef>
              <a:defRPr sz="3312"/>
            </a:pPr>
            <a:r>
              <a:t>Final S/N calculation includes data analysis and </a:t>
            </a:r>
          </a:p>
          <a:p>
            <a:pPr marL="0" lvl="2" indent="876300" defTabSz="569594">
              <a:spcBef>
                <a:spcPts val="600"/>
              </a:spcBef>
              <a:buSzTx/>
              <a:buNone/>
              <a:defRPr sz="3312"/>
            </a:pPr>
            <a:r>
              <a:t>post-processing steps (“strategy”)</a:t>
            </a:r>
          </a:p>
          <a:p>
            <a:pPr marL="1314450" lvl="2" indent="-438150" defTabSz="569594">
              <a:spcBef>
                <a:spcPts val="600"/>
              </a:spcBef>
              <a:defRPr sz="3312"/>
            </a:pPr>
            <a:r>
              <a:t>Allows the modelling of complex scenes (e.g. estimate contamination from bright sources)</a:t>
            </a:r>
          </a:p>
          <a:p>
            <a:pPr marL="438150" indent="-438150" defTabSz="569594">
              <a:spcBef>
                <a:spcPts val="600"/>
              </a:spcBef>
              <a:defRPr sz="3312"/>
            </a:pPr>
            <a:endParaRPr/>
          </a:p>
          <a:p>
            <a:pPr marL="438150" indent="-438150" defTabSz="569594">
              <a:spcBef>
                <a:spcPts val="600"/>
              </a:spcBef>
              <a:defRPr sz="3312">
                <a:latin typeface="Avenir Heavy"/>
                <a:ea typeface="Avenir Heavy"/>
                <a:cs typeface="Avenir Heavy"/>
                <a:sym typeface="Avenir Heavy"/>
              </a:defRPr>
            </a:pPr>
            <a:r>
              <a:t>Supports all JWST modes</a:t>
            </a:r>
          </a:p>
        </p:txBody>
      </p:sp>
      <p:sp>
        <p:nvSpPr>
          <p:cNvPr id="195" name="JWST ETC concept"/>
          <p:cNvSpPr>
            <a:spLocks noGrp="1"/>
          </p:cNvSpPr>
          <p:nvPr>
            <p:ph type="title"/>
          </p:nvPr>
        </p:nvSpPr>
        <p:spPr>
          <a:prstGeom prst="rect">
            <a:avLst/>
          </a:prstGeom>
        </p:spPr>
        <p:txBody>
          <a:bodyPr/>
          <a:lstStyle/>
          <a:p>
            <a:r>
              <a:t>JWST ETC concept</a:t>
            </a:r>
          </a:p>
        </p:txBody>
      </p:sp>
      <p:pic>
        <p:nvPicPr>
          <p:cNvPr id="196" name="Image" descr="Image"/>
          <p:cNvPicPr>
            <a:picLocks noChangeAspect="1"/>
          </p:cNvPicPr>
          <p:nvPr/>
        </p:nvPicPr>
        <p:blipFill>
          <a:blip r:embed="rId2"/>
          <a:srcRect l="4668" t="8293" r="3686" b="3806"/>
          <a:stretch>
            <a:fillRect/>
          </a:stretch>
        </p:blipFill>
        <p:spPr>
          <a:xfrm>
            <a:off x="12818077" y="2743686"/>
            <a:ext cx="10783148" cy="7475454"/>
          </a:xfrm>
          <a:custGeom>
            <a:avLst/>
            <a:gdLst/>
            <a:ahLst/>
            <a:cxnLst>
              <a:cxn ang="0">
                <a:pos x="wd2" y="hd2"/>
              </a:cxn>
              <a:cxn ang="5400000">
                <a:pos x="wd2" y="hd2"/>
              </a:cxn>
              <a:cxn ang="10800000">
                <a:pos x="wd2" y="hd2"/>
              </a:cxn>
              <a:cxn ang="16200000">
                <a:pos x="wd2" y="hd2"/>
              </a:cxn>
            </a:cxnLst>
            <a:rect l="0" t="0" r="r" b="b"/>
            <a:pathLst>
              <a:path w="21587" h="21568" extrusionOk="0">
                <a:moveTo>
                  <a:pt x="7605" y="0"/>
                </a:moveTo>
                <a:cubicBezTo>
                  <a:pt x="3066" y="0"/>
                  <a:pt x="1885" y="14"/>
                  <a:pt x="1872" y="72"/>
                </a:cubicBezTo>
                <a:cubicBezTo>
                  <a:pt x="1864" y="112"/>
                  <a:pt x="1845" y="3776"/>
                  <a:pt x="1831" y="8213"/>
                </a:cubicBezTo>
                <a:lnTo>
                  <a:pt x="1805" y="16280"/>
                </a:lnTo>
                <a:lnTo>
                  <a:pt x="3239" y="16280"/>
                </a:lnTo>
                <a:lnTo>
                  <a:pt x="4673" y="16280"/>
                </a:lnTo>
                <a:lnTo>
                  <a:pt x="4760" y="16458"/>
                </a:lnTo>
                <a:cubicBezTo>
                  <a:pt x="4842" y="16623"/>
                  <a:pt x="4888" y="16650"/>
                  <a:pt x="4887" y="16532"/>
                </a:cubicBezTo>
                <a:cubicBezTo>
                  <a:pt x="4885" y="16423"/>
                  <a:pt x="5021" y="16280"/>
                  <a:pt x="5126" y="16280"/>
                </a:cubicBezTo>
                <a:cubicBezTo>
                  <a:pt x="5290" y="16280"/>
                  <a:pt x="5305" y="16374"/>
                  <a:pt x="5170" y="16556"/>
                </a:cubicBezTo>
                <a:cubicBezTo>
                  <a:pt x="5034" y="16739"/>
                  <a:pt x="4975" y="16899"/>
                  <a:pt x="4979" y="17066"/>
                </a:cubicBezTo>
                <a:cubicBezTo>
                  <a:pt x="4983" y="17247"/>
                  <a:pt x="5074" y="17202"/>
                  <a:pt x="5157" y="16978"/>
                </a:cubicBezTo>
                <a:cubicBezTo>
                  <a:pt x="5270" y="16675"/>
                  <a:pt x="5328" y="16747"/>
                  <a:pt x="5273" y="17122"/>
                </a:cubicBezTo>
                <a:cubicBezTo>
                  <a:pt x="5256" y="17243"/>
                  <a:pt x="5448" y="17567"/>
                  <a:pt x="5577" y="17635"/>
                </a:cubicBezTo>
                <a:cubicBezTo>
                  <a:pt x="5616" y="17655"/>
                  <a:pt x="5649" y="17719"/>
                  <a:pt x="5650" y="17776"/>
                </a:cubicBezTo>
                <a:cubicBezTo>
                  <a:pt x="5651" y="17833"/>
                  <a:pt x="5706" y="17941"/>
                  <a:pt x="5772" y="18016"/>
                </a:cubicBezTo>
                <a:cubicBezTo>
                  <a:pt x="5866" y="18122"/>
                  <a:pt x="5905" y="18138"/>
                  <a:pt x="5948" y="18086"/>
                </a:cubicBezTo>
                <a:cubicBezTo>
                  <a:pt x="6023" y="17997"/>
                  <a:pt x="6077" y="18115"/>
                  <a:pt x="6012" y="18227"/>
                </a:cubicBezTo>
                <a:cubicBezTo>
                  <a:pt x="5976" y="18291"/>
                  <a:pt x="5988" y="18328"/>
                  <a:pt x="6070" y="18405"/>
                </a:cubicBezTo>
                <a:cubicBezTo>
                  <a:pt x="6170" y="18501"/>
                  <a:pt x="6173" y="18521"/>
                  <a:pt x="6173" y="19136"/>
                </a:cubicBezTo>
                <a:lnTo>
                  <a:pt x="6173" y="19769"/>
                </a:lnTo>
                <a:lnTo>
                  <a:pt x="6607" y="19778"/>
                </a:lnTo>
                <a:cubicBezTo>
                  <a:pt x="6846" y="19783"/>
                  <a:pt x="7066" y="19790"/>
                  <a:pt x="7095" y="19793"/>
                </a:cubicBezTo>
                <a:cubicBezTo>
                  <a:pt x="7175" y="19802"/>
                  <a:pt x="7234" y="19991"/>
                  <a:pt x="7207" y="20147"/>
                </a:cubicBezTo>
                <a:cubicBezTo>
                  <a:pt x="7190" y="20244"/>
                  <a:pt x="7214" y="20337"/>
                  <a:pt x="7291" y="20468"/>
                </a:cubicBezTo>
                <a:cubicBezTo>
                  <a:pt x="7378" y="20618"/>
                  <a:pt x="7420" y="20645"/>
                  <a:pt x="7512" y="20619"/>
                </a:cubicBezTo>
                <a:cubicBezTo>
                  <a:pt x="7591" y="20596"/>
                  <a:pt x="7640" y="20616"/>
                  <a:pt x="7677" y="20686"/>
                </a:cubicBezTo>
                <a:cubicBezTo>
                  <a:pt x="7706" y="20741"/>
                  <a:pt x="7771" y="20837"/>
                  <a:pt x="7821" y="20898"/>
                </a:cubicBezTo>
                <a:cubicBezTo>
                  <a:pt x="7911" y="21008"/>
                  <a:pt x="7912" y="21008"/>
                  <a:pt x="8009" y="20878"/>
                </a:cubicBezTo>
                <a:cubicBezTo>
                  <a:pt x="8140" y="20700"/>
                  <a:pt x="8221" y="20774"/>
                  <a:pt x="8113" y="20973"/>
                </a:cubicBezTo>
                <a:cubicBezTo>
                  <a:pt x="8068" y="21055"/>
                  <a:pt x="8031" y="21144"/>
                  <a:pt x="8031" y="21172"/>
                </a:cubicBezTo>
                <a:cubicBezTo>
                  <a:pt x="8031" y="21266"/>
                  <a:pt x="8103" y="21223"/>
                  <a:pt x="8229" y="21054"/>
                </a:cubicBezTo>
                <a:cubicBezTo>
                  <a:pt x="8359" y="20879"/>
                  <a:pt x="8388" y="20713"/>
                  <a:pt x="8308" y="20597"/>
                </a:cubicBezTo>
                <a:cubicBezTo>
                  <a:pt x="8272" y="20546"/>
                  <a:pt x="8274" y="20508"/>
                  <a:pt x="8314" y="20438"/>
                </a:cubicBezTo>
                <a:cubicBezTo>
                  <a:pt x="8393" y="20301"/>
                  <a:pt x="8303" y="20180"/>
                  <a:pt x="8194" y="20278"/>
                </a:cubicBezTo>
                <a:cubicBezTo>
                  <a:pt x="8110" y="20353"/>
                  <a:pt x="8055" y="20292"/>
                  <a:pt x="8053" y="20118"/>
                </a:cubicBezTo>
                <a:cubicBezTo>
                  <a:pt x="8052" y="20071"/>
                  <a:pt x="8027" y="20038"/>
                  <a:pt x="7996" y="20047"/>
                </a:cubicBezTo>
                <a:cubicBezTo>
                  <a:pt x="7928" y="20068"/>
                  <a:pt x="7782" y="19889"/>
                  <a:pt x="7812" y="19821"/>
                </a:cubicBezTo>
                <a:cubicBezTo>
                  <a:pt x="7843" y="19748"/>
                  <a:pt x="15374" y="19754"/>
                  <a:pt x="15405" y="19826"/>
                </a:cubicBezTo>
                <a:cubicBezTo>
                  <a:pt x="15421" y="19865"/>
                  <a:pt x="16486" y="19885"/>
                  <a:pt x="18508" y="19885"/>
                </a:cubicBezTo>
                <a:lnTo>
                  <a:pt x="21587" y="19885"/>
                </a:lnTo>
                <a:lnTo>
                  <a:pt x="21582" y="16208"/>
                </a:lnTo>
                <a:cubicBezTo>
                  <a:pt x="21580" y="14185"/>
                  <a:pt x="21564" y="11123"/>
                  <a:pt x="21547" y="9403"/>
                </a:cubicBezTo>
                <a:lnTo>
                  <a:pt x="21516" y="6277"/>
                </a:lnTo>
                <a:lnTo>
                  <a:pt x="19821" y="6281"/>
                </a:lnTo>
                <a:cubicBezTo>
                  <a:pt x="18709" y="6283"/>
                  <a:pt x="18108" y="6264"/>
                  <a:pt x="18074" y="6224"/>
                </a:cubicBezTo>
                <a:cubicBezTo>
                  <a:pt x="18041" y="6185"/>
                  <a:pt x="17220" y="6159"/>
                  <a:pt x="15684" y="6149"/>
                </a:cubicBezTo>
                <a:lnTo>
                  <a:pt x="13345" y="6134"/>
                </a:lnTo>
                <a:lnTo>
                  <a:pt x="13334" y="3068"/>
                </a:lnTo>
                <a:lnTo>
                  <a:pt x="13323" y="0"/>
                </a:lnTo>
                <a:lnTo>
                  <a:pt x="7605" y="0"/>
                </a:lnTo>
                <a:close/>
                <a:moveTo>
                  <a:pt x="759" y="232"/>
                </a:moveTo>
                <a:lnTo>
                  <a:pt x="759" y="5495"/>
                </a:lnTo>
                <a:lnTo>
                  <a:pt x="759" y="10757"/>
                </a:lnTo>
                <a:lnTo>
                  <a:pt x="1036" y="10757"/>
                </a:lnTo>
                <a:lnTo>
                  <a:pt x="1311" y="10757"/>
                </a:lnTo>
                <a:lnTo>
                  <a:pt x="1338" y="8620"/>
                </a:lnTo>
                <a:cubicBezTo>
                  <a:pt x="1353" y="7445"/>
                  <a:pt x="1365" y="5076"/>
                  <a:pt x="1365" y="3357"/>
                </a:cubicBezTo>
                <a:lnTo>
                  <a:pt x="1365" y="232"/>
                </a:lnTo>
                <a:lnTo>
                  <a:pt x="1062" y="232"/>
                </a:lnTo>
                <a:lnTo>
                  <a:pt x="759" y="232"/>
                </a:lnTo>
                <a:close/>
                <a:moveTo>
                  <a:pt x="58" y="2645"/>
                </a:moveTo>
                <a:cubicBezTo>
                  <a:pt x="42" y="2647"/>
                  <a:pt x="31" y="2653"/>
                  <a:pt x="23" y="2663"/>
                </a:cubicBezTo>
                <a:cubicBezTo>
                  <a:pt x="7" y="2687"/>
                  <a:pt x="-1" y="2709"/>
                  <a:pt x="0" y="2733"/>
                </a:cubicBezTo>
                <a:cubicBezTo>
                  <a:pt x="1" y="2758"/>
                  <a:pt x="12" y="2785"/>
                  <a:pt x="31" y="2818"/>
                </a:cubicBezTo>
                <a:cubicBezTo>
                  <a:pt x="71" y="2888"/>
                  <a:pt x="71" y="2926"/>
                  <a:pt x="33" y="2992"/>
                </a:cubicBezTo>
                <a:cubicBezTo>
                  <a:pt x="6" y="3039"/>
                  <a:pt x="-4" y="3104"/>
                  <a:pt x="11" y="3137"/>
                </a:cubicBezTo>
                <a:cubicBezTo>
                  <a:pt x="25" y="3171"/>
                  <a:pt x="68" y="3196"/>
                  <a:pt x="105" y="3195"/>
                </a:cubicBezTo>
                <a:cubicBezTo>
                  <a:pt x="219" y="3190"/>
                  <a:pt x="456" y="2998"/>
                  <a:pt x="456" y="2911"/>
                </a:cubicBezTo>
                <a:cubicBezTo>
                  <a:pt x="456" y="2808"/>
                  <a:pt x="169" y="2631"/>
                  <a:pt x="58" y="2645"/>
                </a:cubicBezTo>
                <a:close/>
                <a:moveTo>
                  <a:pt x="256" y="3339"/>
                </a:moveTo>
                <a:cubicBezTo>
                  <a:pt x="210" y="3357"/>
                  <a:pt x="137" y="3371"/>
                  <a:pt x="92" y="3371"/>
                </a:cubicBezTo>
                <a:cubicBezTo>
                  <a:pt x="15" y="3372"/>
                  <a:pt x="9" y="3411"/>
                  <a:pt x="5" y="3931"/>
                </a:cubicBezTo>
                <a:lnTo>
                  <a:pt x="1" y="4489"/>
                </a:lnTo>
                <a:lnTo>
                  <a:pt x="143" y="4574"/>
                </a:lnTo>
                <a:cubicBezTo>
                  <a:pt x="294" y="4665"/>
                  <a:pt x="281" y="4745"/>
                  <a:pt x="112" y="4777"/>
                </a:cubicBezTo>
                <a:cubicBezTo>
                  <a:pt x="25" y="4794"/>
                  <a:pt x="11" y="4827"/>
                  <a:pt x="7" y="5029"/>
                </a:cubicBezTo>
                <a:cubicBezTo>
                  <a:pt x="4" y="5157"/>
                  <a:pt x="19" y="5295"/>
                  <a:pt x="42" y="5335"/>
                </a:cubicBezTo>
                <a:cubicBezTo>
                  <a:pt x="69" y="5383"/>
                  <a:pt x="68" y="5432"/>
                  <a:pt x="41" y="5480"/>
                </a:cubicBezTo>
                <a:cubicBezTo>
                  <a:pt x="-13" y="5575"/>
                  <a:pt x="-11" y="6750"/>
                  <a:pt x="43" y="6849"/>
                </a:cubicBezTo>
                <a:cubicBezTo>
                  <a:pt x="71" y="6900"/>
                  <a:pt x="98" y="6905"/>
                  <a:pt x="126" y="6865"/>
                </a:cubicBezTo>
                <a:cubicBezTo>
                  <a:pt x="154" y="6824"/>
                  <a:pt x="184" y="6826"/>
                  <a:pt x="219" y="6868"/>
                </a:cubicBezTo>
                <a:cubicBezTo>
                  <a:pt x="247" y="6902"/>
                  <a:pt x="287" y="6914"/>
                  <a:pt x="308" y="6895"/>
                </a:cubicBezTo>
                <a:cubicBezTo>
                  <a:pt x="329" y="6876"/>
                  <a:pt x="344" y="6219"/>
                  <a:pt x="343" y="5351"/>
                </a:cubicBezTo>
                <a:lnTo>
                  <a:pt x="340" y="3839"/>
                </a:lnTo>
                <a:lnTo>
                  <a:pt x="438" y="3688"/>
                </a:lnTo>
                <a:lnTo>
                  <a:pt x="537" y="3537"/>
                </a:lnTo>
                <a:lnTo>
                  <a:pt x="438" y="3421"/>
                </a:lnTo>
                <a:cubicBezTo>
                  <a:pt x="378" y="3352"/>
                  <a:pt x="306" y="3320"/>
                  <a:pt x="256" y="3339"/>
                </a:cubicBezTo>
                <a:close/>
                <a:moveTo>
                  <a:pt x="14189" y="20145"/>
                </a:moveTo>
                <a:cubicBezTo>
                  <a:pt x="14137" y="20143"/>
                  <a:pt x="14091" y="20198"/>
                  <a:pt x="14127" y="20251"/>
                </a:cubicBezTo>
                <a:cubicBezTo>
                  <a:pt x="14155" y="20291"/>
                  <a:pt x="14156" y="20346"/>
                  <a:pt x="14129" y="20418"/>
                </a:cubicBezTo>
                <a:cubicBezTo>
                  <a:pt x="14098" y="20501"/>
                  <a:pt x="14071" y="20513"/>
                  <a:pt x="14016" y="20470"/>
                </a:cubicBezTo>
                <a:cubicBezTo>
                  <a:pt x="13939" y="20410"/>
                  <a:pt x="13775" y="20419"/>
                  <a:pt x="13699" y="20486"/>
                </a:cubicBezTo>
                <a:cubicBezTo>
                  <a:pt x="13674" y="20508"/>
                  <a:pt x="13608" y="20497"/>
                  <a:pt x="13551" y="20460"/>
                </a:cubicBezTo>
                <a:cubicBezTo>
                  <a:pt x="13473" y="20408"/>
                  <a:pt x="13421" y="20409"/>
                  <a:pt x="13324" y="20467"/>
                </a:cubicBezTo>
                <a:cubicBezTo>
                  <a:pt x="13238" y="20518"/>
                  <a:pt x="13186" y="20523"/>
                  <a:pt x="13157" y="20481"/>
                </a:cubicBezTo>
                <a:cubicBezTo>
                  <a:pt x="13129" y="20440"/>
                  <a:pt x="13128" y="20410"/>
                  <a:pt x="13157" y="20384"/>
                </a:cubicBezTo>
                <a:cubicBezTo>
                  <a:pt x="13214" y="20334"/>
                  <a:pt x="13169" y="20176"/>
                  <a:pt x="13098" y="20176"/>
                </a:cubicBezTo>
                <a:cubicBezTo>
                  <a:pt x="13067" y="20176"/>
                  <a:pt x="13039" y="20209"/>
                  <a:pt x="13037" y="20249"/>
                </a:cubicBezTo>
                <a:cubicBezTo>
                  <a:pt x="13034" y="20289"/>
                  <a:pt x="13028" y="20348"/>
                  <a:pt x="13023" y="20380"/>
                </a:cubicBezTo>
                <a:cubicBezTo>
                  <a:pt x="13018" y="20412"/>
                  <a:pt x="13011" y="20460"/>
                  <a:pt x="13007" y="20488"/>
                </a:cubicBezTo>
                <a:cubicBezTo>
                  <a:pt x="13004" y="20516"/>
                  <a:pt x="12979" y="20513"/>
                  <a:pt x="12951" y="20481"/>
                </a:cubicBezTo>
                <a:cubicBezTo>
                  <a:pt x="12891" y="20413"/>
                  <a:pt x="12438" y="20416"/>
                  <a:pt x="12363" y="20486"/>
                </a:cubicBezTo>
                <a:cubicBezTo>
                  <a:pt x="12332" y="20514"/>
                  <a:pt x="12286" y="20505"/>
                  <a:pt x="12251" y="20463"/>
                </a:cubicBezTo>
                <a:cubicBezTo>
                  <a:pt x="12203" y="20406"/>
                  <a:pt x="12158" y="20407"/>
                  <a:pt x="12031" y="20467"/>
                </a:cubicBezTo>
                <a:cubicBezTo>
                  <a:pt x="11916" y="20521"/>
                  <a:pt x="11858" y="20525"/>
                  <a:pt x="11819" y="20479"/>
                </a:cubicBezTo>
                <a:cubicBezTo>
                  <a:pt x="11758" y="20406"/>
                  <a:pt x="11514" y="20403"/>
                  <a:pt x="11482" y="20476"/>
                </a:cubicBezTo>
                <a:cubicBezTo>
                  <a:pt x="11471" y="20503"/>
                  <a:pt x="11424" y="20497"/>
                  <a:pt x="11378" y="20462"/>
                </a:cubicBezTo>
                <a:cubicBezTo>
                  <a:pt x="11333" y="20427"/>
                  <a:pt x="11262" y="20411"/>
                  <a:pt x="11221" y="20426"/>
                </a:cubicBezTo>
                <a:cubicBezTo>
                  <a:pt x="11174" y="20444"/>
                  <a:pt x="11125" y="20408"/>
                  <a:pt x="11088" y="20328"/>
                </a:cubicBezTo>
                <a:cubicBezTo>
                  <a:pt x="11009" y="20153"/>
                  <a:pt x="10716" y="20129"/>
                  <a:pt x="10686" y="20296"/>
                </a:cubicBezTo>
                <a:cubicBezTo>
                  <a:pt x="10665" y="20411"/>
                  <a:pt x="10503" y="20535"/>
                  <a:pt x="10442" y="20483"/>
                </a:cubicBezTo>
                <a:cubicBezTo>
                  <a:pt x="10424" y="20467"/>
                  <a:pt x="10419" y="20393"/>
                  <a:pt x="10432" y="20319"/>
                </a:cubicBezTo>
                <a:cubicBezTo>
                  <a:pt x="10461" y="20156"/>
                  <a:pt x="10425" y="20115"/>
                  <a:pt x="10307" y="20179"/>
                </a:cubicBezTo>
                <a:cubicBezTo>
                  <a:pt x="10138" y="20271"/>
                  <a:pt x="10116" y="21147"/>
                  <a:pt x="10278" y="21321"/>
                </a:cubicBezTo>
                <a:cubicBezTo>
                  <a:pt x="10355" y="21403"/>
                  <a:pt x="10446" y="21363"/>
                  <a:pt x="10463" y="21239"/>
                </a:cubicBezTo>
                <a:cubicBezTo>
                  <a:pt x="10473" y="21171"/>
                  <a:pt x="10538" y="21148"/>
                  <a:pt x="10739" y="21142"/>
                </a:cubicBezTo>
                <a:cubicBezTo>
                  <a:pt x="10883" y="21138"/>
                  <a:pt x="11022" y="21115"/>
                  <a:pt x="11049" y="21091"/>
                </a:cubicBezTo>
                <a:cubicBezTo>
                  <a:pt x="11075" y="21066"/>
                  <a:pt x="11108" y="21073"/>
                  <a:pt x="11122" y="21106"/>
                </a:cubicBezTo>
                <a:cubicBezTo>
                  <a:pt x="11136" y="21138"/>
                  <a:pt x="11195" y="21165"/>
                  <a:pt x="11254" y="21165"/>
                </a:cubicBezTo>
                <a:cubicBezTo>
                  <a:pt x="11312" y="21165"/>
                  <a:pt x="11403" y="21223"/>
                  <a:pt x="11455" y="21294"/>
                </a:cubicBezTo>
                <a:lnTo>
                  <a:pt x="11552" y="21425"/>
                </a:lnTo>
                <a:lnTo>
                  <a:pt x="11620" y="21307"/>
                </a:lnTo>
                <a:cubicBezTo>
                  <a:pt x="11734" y="21109"/>
                  <a:pt x="11903" y="21014"/>
                  <a:pt x="11993" y="21095"/>
                </a:cubicBezTo>
                <a:cubicBezTo>
                  <a:pt x="12089" y="21181"/>
                  <a:pt x="12260" y="21185"/>
                  <a:pt x="12295" y="21103"/>
                </a:cubicBezTo>
                <a:cubicBezTo>
                  <a:pt x="12313" y="21062"/>
                  <a:pt x="12340" y="21064"/>
                  <a:pt x="12379" y="21111"/>
                </a:cubicBezTo>
                <a:cubicBezTo>
                  <a:pt x="12425" y="21165"/>
                  <a:pt x="12453" y="21160"/>
                  <a:pt x="12511" y="21084"/>
                </a:cubicBezTo>
                <a:cubicBezTo>
                  <a:pt x="12578" y="20997"/>
                  <a:pt x="12591" y="20997"/>
                  <a:pt x="12637" y="21076"/>
                </a:cubicBezTo>
                <a:cubicBezTo>
                  <a:pt x="12695" y="21177"/>
                  <a:pt x="12903" y="21195"/>
                  <a:pt x="12942" y="21103"/>
                </a:cubicBezTo>
                <a:cubicBezTo>
                  <a:pt x="12960" y="21062"/>
                  <a:pt x="12986" y="21065"/>
                  <a:pt x="13025" y="21111"/>
                </a:cubicBezTo>
                <a:cubicBezTo>
                  <a:pt x="13068" y="21164"/>
                  <a:pt x="13097" y="21162"/>
                  <a:pt x="13145" y="21104"/>
                </a:cubicBezTo>
                <a:cubicBezTo>
                  <a:pt x="13192" y="21048"/>
                  <a:pt x="13218" y="21047"/>
                  <a:pt x="13253" y="21097"/>
                </a:cubicBezTo>
                <a:cubicBezTo>
                  <a:pt x="13279" y="21135"/>
                  <a:pt x="13356" y="21165"/>
                  <a:pt x="13425" y="21165"/>
                </a:cubicBezTo>
                <a:cubicBezTo>
                  <a:pt x="13494" y="21165"/>
                  <a:pt x="13572" y="21135"/>
                  <a:pt x="13597" y="21097"/>
                </a:cubicBezTo>
                <a:cubicBezTo>
                  <a:pt x="13633" y="21047"/>
                  <a:pt x="13659" y="21048"/>
                  <a:pt x="13706" y="21104"/>
                </a:cubicBezTo>
                <a:cubicBezTo>
                  <a:pt x="13757" y="21164"/>
                  <a:pt x="13780" y="21165"/>
                  <a:pt x="13830" y="21106"/>
                </a:cubicBezTo>
                <a:cubicBezTo>
                  <a:pt x="13882" y="21044"/>
                  <a:pt x="13917" y="21062"/>
                  <a:pt x="14046" y="21210"/>
                </a:cubicBezTo>
                <a:cubicBezTo>
                  <a:pt x="14130" y="21307"/>
                  <a:pt x="14218" y="21369"/>
                  <a:pt x="14241" y="21348"/>
                </a:cubicBezTo>
                <a:cubicBezTo>
                  <a:pt x="14421" y="21180"/>
                  <a:pt x="14421" y="20335"/>
                  <a:pt x="14241" y="20167"/>
                </a:cubicBezTo>
                <a:cubicBezTo>
                  <a:pt x="14225" y="20152"/>
                  <a:pt x="14207" y="20145"/>
                  <a:pt x="14189" y="20145"/>
                </a:cubicBezTo>
                <a:close/>
                <a:moveTo>
                  <a:pt x="9876" y="20176"/>
                </a:moveTo>
                <a:cubicBezTo>
                  <a:pt x="9697" y="20176"/>
                  <a:pt x="9569" y="20366"/>
                  <a:pt x="9638" y="20526"/>
                </a:cubicBezTo>
                <a:cubicBezTo>
                  <a:pt x="9669" y="20596"/>
                  <a:pt x="9672" y="20649"/>
                  <a:pt x="9647" y="20672"/>
                </a:cubicBezTo>
                <a:cubicBezTo>
                  <a:pt x="9585" y="20727"/>
                  <a:pt x="9601" y="20990"/>
                  <a:pt x="9669" y="21028"/>
                </a:cubicBezTo>
                <a:cubicBezTo>
                  <a:pt x="9704" y="21047"/>
                  <a:pt x="9759" y="21138"/>
                  <a:pt x="9792" y="21230"/>
                </a:cubicBezTo>
                <a:cubicBezTo>
                  <a:pt x="9860" y="21419"/>
                  <a:pt x="9898" y="21436"/>
                  <a:pt x="9971" y="21310"/>
                </a:cubicBezTo>
                <a:cubicBezTo>
                  <a:pt x="10041" y="21188"/>
                  <a:pt x="9989" y="20952"/>
                  <a:pt x="9881" y="20909"/>
                </a:cubicBezTo>
                <a:cubicBezTo>
                  <a:pt x="9789" y="20872"/>
                  <a:pt x="9789" y="20872"/>
                  <a:pt x="9901" y="20751"/>
                </a:cubicBezTo>
                <a:cubicBezTo>
                  <a:pt x="9988" y="20657"/>
                  <a:pt x="10004" y="20611"/>
                  <a:pt x="9970" y="20551"/>
                </a:cubicBezTo>
                <a:cubicBezTo>
                  <a:pt x="9938" y="20496"/>
                  <a:pt x="9937" y="20441"/>
                  <a:pt x="9968" y="20358"/>
                </a:cubicBezTo>
                <a:cubicBezTo>
                  <a:pt x="10031" y="20188"/>
                  <a:pt x="10025" y="20176"/>
                  <a:pt x="9876" y="20176"/>
                </a:cubicBezTo>
                <a:close/>
                <a:moveTo>
                  <a:pt x="8616" y="20702"/>
                </a:moveTo>
                <a:cubicBezTo>
                  <a:pt x="8590" y="20705"/>
                  <a:pt x="8554" y="20758"/>
                  <a:pt x="8515" y="20863"/>
                </a:cubicBezTo>
                <a:cubicBezTo>
                  <a:pt x="8447" y="21047"/>
                  <a:pt x="8279" y="21272"/>
                  <a:pt x="8123" y="21391"/>
                </a:cubicBezTo>
                <a:cubicBezTo>
                  <a:pt x="8073" y="21428"/>
                  <a:pt x="8031" y="21485"/>
                  <a:pt x="8031" y="21515"/>
                </a:cubicBezTo>
                <a:cubicBezTo>
                  <a:pt x="8031" y="21600"/>
                  <a:pt x="8096" y="21585"/>
                  <a:pt x="8285" y="21452"/>
                </a:cubicBezTo>
                <a:cubicBezTo>
                  <a:pt x="8483" y="21314"/>
                  <a:pt x="8639" y="21055"/>
                  <a:pt x="8650" y="20849"/>
                </a:cubicBezTo>
                <a:cubicBezTo>
                  <a:pt x="8656" y="20748"/>
                  <a:pt x="8641" y="20700"/>
                  <a:pt x="8616" y="20702"/>
                </a:cubicBezTo>
                <a:close/>
              </a:path>
            </a:pathLst>
          </a:custGeom>
          <a:ln w="12700">
            <a:miter lim="400000"/>
          </a:ln>
        </p:spPr>
      </p:pic>
    </p:spTree>
    <p:extLst>
      <p:ext uri="{BB962C8B-B14F-4D97-AF65-F5344CB8AC3E}">
        <p14:creationId xmlns:p14="http://schemas.microsoft.com/office/powerpoint/2010/main" val="191561441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sp>
        <p:nvSpPr>
          <p:cNvPr id="199" name="Uses WebbPSF to calculate PSF including realistic wavefront errors…"/>
          <p:cNvSpPr>
            <a:spLocks noGrp="1"/>
          </p:cNvSpPr>
          <p:nvPr>
            <p:ph type="body" idx="1"/>
          </p:nvPr>
        </p:nvSpPr>
        <p:spPr>
          <a:prstGeom prst="rect">
            <a:avLst/>
          </a:prstGeom>
        </p:spPr>
        <p:txBody>
          <a:bodyPr/>
          <a:lstStyle/>
          <a:p>
            <a:r>
              <a:t>Uses WebbPSF to calculate PSF including realistic wavefront errors</a:t>
            </a:r>
          </a:p>
          <a:p>
            <a:r>
              <a:t>Almost 5000 individual monochromatic PSFs</a:t>
            </a:r>
          </a:p>
          <a:p>
            <a:r>
              <a:t>Subsampled by integer factor of pixel size</a:t>
            </a:r>
          </a:p>
        </p:txBody>
      </p:sp>
      <p:sp>
        <p:nvSpPr>
          <p:cNvPr id="200" name="PSF library"/>
          <p:cNvSpPr>
            <a:spLocks noGrp="1"/>
          </p:cNvSpPr>
          <p:nvPr>
            <p:ph type="title"/>
          </p:nvPr>
        </p:nvSpPr>
        <p:spPr>
          <a:prstGeom prst="rect">
            <a:avLst/>
          </a:prstGeom>
        </p:spPr>
        <p:txBody>
          <a:bodyPr/>
          <a:lstStyle/>
          <a:p>
            <a:r>
              <a:t>PSF library</a:t>
            </a:r>
          </a:p>
        </p:txBody>
      </p:sp>
      <p:pic>
        <p:nvPicPr>
          <p:cNvPr id="201" name="Image" descr="Image"/>
          <p:cNvPicPr>
            <a:picLocks noChangeAspect="1"/>
          </p:cNvPicPr>
          <p:nvPr/>
        </p:nvPicPr>
        <p:blipFill>
          <a:blip r:embed="rId2"/>
          <a:srcRect/>
          <a:stretch>
            <a:fillRect/>
          </a:stretch>
        </p:blipFill>
        <p:spPr>
          <a:xfrm>
            <a:off x="4510243" y="5039590"/>
            <a:ext cx="12105832" cy="7516388"/>
          </a:xfrm>
          <a:prstGeom prst="rect">
            <a:avLst/>
          </a:prstGeom>
          <a:ln w="12700">
            <a:miter lim="400000"/>
          </a:ln>
        </p:spPr>
      </p:pic>
      <p:sp>
        <p:nvSpPr>
          <p:cNvPr id="202" name="NIRCam SW PSFs…"/>
          <p:cNvSpPr txBox="1"/>
          <p:nvPr/>
        </p:nvSpPr>
        <p:spPr>
          <a:xfrm>
            <a:off x="17459555" y="6744564"/>
            <a:ext cx="3935030" cy="1473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ctr">
              <a:defRPr sz="3600"/>
            </a:pPr>
            <a:r>
              <a:t>NIRCam SW PSFs</a:t>
            </a:r>
          </a:p>
          <a:p>
            <a:pPr algn="ctr">
              <a:defRPr sz="3600"/>
            </a:pPr>
            <a:r>
              <a:t>(0.6-5.2 micron)</a:t>
            </a:r>
          </a:p>
        </p:txBody>
      </p:sp>
    </p:spTree>
    <p:extLst>
      <p:ext uri="{BB962C8B-B14F-4D97-AF65-F5344CB8AC3E}">
        <p14:creationId xmlns:p14="http://schemas.microsoft.com/office/powerpoint/2010/main" val="284078313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56</a:t>
            </a:fld>
            <a:endParaRPr/>
          </a:p>
        </p:txBody>
      </p:sp>
      <p:sp>
        <p:nvSpPr>
          <p:cNvPr id="205" name="subarray: the window on the detector being read out…"/>
          <p:cNvSpPr>
            <a:spLocks noGrp="1"/>
          </p:cNvSpPr>
          <p:nvPr>
            <p:ph type="body" idx="1"/>
          </p:nvPr>
        </p:nvSpPr>
        <p:spPr>
          <a:xfrm>
            <a:off x="1248833" y="1964266"/>
            <a:ext cx="11047722" cy="9195455"/>
          </a:xfrm>
          <a:prstGeom prst="rect">
            <a:avLst/>
          </a:prstGeom>
        </p:spPr>
        <p:txBody>
          <a:bodyPr/>
          <a:lstStyle/>
          <a:p>
            <a:pPr marL="584200" indent="-584200" defTabSz="759459">
              <a:spcBef>
                <a:spcPts val="900"/>
              </a:spcBef>
              <a:defRPr sz="4416"/>
            </a:pPr>
            <a:r>
              <a:rPr>
                <a:latin typeface="Avenir Heavy"/>
                <a:ea typeface="Avenir Heavy"/>
                <a:cs typeface="Avenir Heavy"/>
                <a:sym typeface="Avenir Heavy"/>
              </a:rPr>
              <a:t>subarray</a:t>
            </a:r>
            <a:r>
              <a:t>: the window on the detector being read out</a:t>
            </a:r>
          </a:p>
          <a:p>
            <a:pPr marL="584200" indent="-584200" defTabSz="759459">
              <a:spcBef>
                <a:spcPts val="900"/>
              </a:spcBef>
              <a:defRPr sz="4416"/>
            </a:pPr>
            <a:r>
              <a:rPr>
                <a:latin typeface="Avenir Heavy"/>
                <a:ea typeface="Avenir Heavy"/>
                <a:cs typeface="Avenir Heavy"/>
                <a:sym typeface="Avenir Heavy"/>
              </a:rPr>
              <a:t>frame</a:t>
            </a:r>
            <a:r>
              <a:t>: one complete read of the detector or subarray</a:t>
            </a:r>
          </a:p>
          <a:p>
            <a:pPr marL="584200" indent="-584200" defTabSz="759459">
              <a:spcBef>
                <a:spcPts val="900"/>
              </a:spcBef>
              <a:defRPr sz="4416"/>
            </a:pPr>
            <a:r>
              <a:rPr>
                <a:latin typeface="Avenir Heavy"/>
                <a:ea typeface="Avenir Heavy"/>
                <a:cs typeface="Avenir Heavy"/>
                <a:sym typeface="Avenir Heavy"/>
              </a:rPr>
              <a:t>group</a:t>
            </a:r>
            <a:r>
              <a:t>: a set of consecutive frames averaged onboard (some frames may be skipped)</a:t>
            </a:r>
          </a:p>
          <a:p>
            <a:pPr marL="584200" indent="-584200" defTabSz="759459">
              <a:spcBef>
                <a:spcPts val="900"/>
              </a:spcBef>
              <a:defRPr sz="4416"/>
            </a:pPr>
            <a:r>
              <a:rPr>
                <a:latin typeface="Avenir Heavy"/>
                <a:ea typeface="Avenir Heavy"/>
                <a:cs typeface="Avenir Heavy"/>
                <a:sym typeface="Avenir Heavy"/>
              </a:rPr>
              <a:t>integration</a:t>
            </a:r>
            <a:r>
              <a:t>: one non-destructive ramp</a:t>
            </a:r>
          </a:p>
          <a:p>
            <a:pPr marL="584200" indent="-584200" defTabSz="759459">
              <a:spcBef>
                <a:spcPts val="900"/>
              </a:spcBef>
              <a:defRPr sz="4416"/>
            </a:pPr>
            <a:r>
              <a:rPr>
                <a:latin typeface="Avenir Heavy"/>
                <a:ea typeface="Avenir Heavy"/>
                <a:cs typeface="Avenir Heavy"/>
                <a:sym typeface="Avenir Heavy"/>
              </a:rPr>
              <a:t>exposure</a:t>
            </a:r>
            <a:r>
              <a:t>: a set of consecutive integrations at the same pointing</a:t>
            </a:r>
          </a:p>
          <a:p>
            <a:pPr marL="584200" indent="-584200" defTabSz="759459">
              <a:spcBef>
                <a:spcPts val="900"/>
              </a:spcBef>
              <a:defRPr sz="4416"/>
            </a:pPr>
            <a:r>
              <a:rPr>
                <a:latin typeface="Avenir Heavy"/>
                <a:ea typeface="Avenir Heavy"/>
                <a:cs typeface="Avenir Heavy"/>
                <a:sym typeface="Avenir Heavy"/>
              </a:rPr>
              <a:t>dither</a:t>
            </a:r>
            <a:r>
              <a:t>: an exposure at a new pointing</a:t>
            </a:r>
          </a:p>
        </p:txBody>
      </p:sp>
      <p:sp>
        <p:nvSpPr>
          <p:cNvPr id="206" name="Readout terminology"/>
          <p:cNvSpPr>
            <a:spLocks noGrp="1"/>
          </p:cNvSpPr>
          <p:nvPr>
            <p:ph type="title"/>
          </p:nvPr>
        </p:nvSpPr>
        <p:spPr>
          <a:prstGeom prst="rect">
            <a:avLst/>
          </a:prstGeom>
        </p:spPr>
        <p:txBody>
          <a:bodyPr/>
          <a:lstStyle/>
          <a:p>
            <a:r>
              <a:t>Readout terminology</a:t>
            </a:r>
          </a:p>
        </p:txBody>
      </p:sp>
      <p:pic>
        <p:nvPicPr>
          <p:cNvPr id="207" name="Image" descr="Image"/>
          <p:cNvPicPr>
            <a:picLocks noChangeAspect="1"/>
          </p:cNvPicPr>
          <p:nvPr/>
        </p:nvPicPr>
        <p:blipFill>
          <a:blip r:embed="rId2"/>
          <a:stretch>
            <a:fillRect/>
          </a:stretch>
        </p:blipFill>
        <p:spPr>
          <a:xfrm>
            <a:off x="12418680" y="3237246"/>
            <a:ext cx="11770117" cy="6210259"/>
          </a:xfrm>
          <a:prstGeom prst="rect">
            <a:avLst/>
          </a:prstGeom>
          <a:ln w="12700">
            <a:miter lim="400000"/>
          </a:ln>
        </p:spPr>
      </p:pic>
    </p:spTree>
    <p:extLst>
      <p:ext uri="{BB962C8B-B14F-4D97-AF65-F5344CB8AC3E}">
        <p14:creationId xmlns:p14="http://schemas.microsoft.com/office/powerpoint/2010/main" val="207957880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
        <p:nvSpPr>
          <p:cNvPr id="210" name="exposure time: Time the detector is operating during a single exposure…"/>
          <p:cNvSpPr>
            <a:spLocks noGrp="1"/>
          </p:cNvSpPr>
          <p:nvPr>
            <p:ph type="body" idx="1"/>
          </p:nvPr>
        </p:nvSpPr>
        <p:spPr>
          <a:prstGeom prst="rect">
            <a:avLst/>
          </a:prstGeom>
        </p:spPr>
        <p:txBody>
          <a:bodyPr>
            <a:normAutofit/>
          </a:bodyPr>
          <a:lstStyle/>
          <a:p>
            <a:pPr marL="501650" indent="-501650" defTabSz="652145">
              <a:spcBef>
                <a:spcPts val="700"/>
              </a:spcBef>
              <a:defRPr sz="3792"/>
            </a:pPr>
            <a:r>
              <a:rPr sz="3900" dirty="0">
                <a:latin typeface="Avenir Heavy"/>
                <a:ea typeface="Avenir Heavy"/>
                <a:cs typeface="Avenir Heavy"/>
                <a:sym typeface="Avenir Heavy"/>
              </a:rPr>
              <a:t>exposure time</a:t>
            </a:r>
            <a:r>
              <a:rPr sz="3900" dirty="0"/>
              <a:t>: Time the detector is operating during a single exposure</a:t>
            </a:r>
          </a:p>
          <a:p>
            <a:pPr marL="1003300" lvl="1" indent="-501650" defTabSz="652145">
              <a:spcBef>
                <a:spcPts val="700"/>
              </a:spcBef>
              <a:defRPr sz="3792"/>
            </a:pPr>
            <a:r>
              <a:rPr sz="3900" dirty="0"/>
              <a:t>includes resets</a:t>
            </a:r>
          </a:p>
          <a:p>
            <a:pPr marL="1003300" lvl="1" indent="-501650" defTabSz="652145">
              <a:spcBef>
                <a:spcPts val="700"/>
              </a:spcBef>
              <a:defRPr sz="3792"/>
            </a:pPr>
            <a:r>
              <a:rPr sz="3900" dirty="0"/>
              <a:t>excludes initial synchronisation time</a:t>
            </a:r>
          </a:p>
          <a:p>
            <a:pPr marL="1003300" lvl="1" indent="-501650" defTabSz="652145">
              <a:spcBef>
                <a:spcPts val="700"/>
              </a:spcBef>
              <a:defRPr sz="3792"/>
            </a:pPr>
            <a:r>
              <a:rPr sz="3900" dirty="0"/>
              <a:t>includes all integrations, but no repetitions per pointing, per tile, or per observation</a:t>
            </a:r>
          </a:p>
          <a:p>
            <a:pPr marL="501650" indent="-501650" defTabSz="652145">
              <a:spcBef>
                <a:spcPts val="700"/>
              </a:spcBef>
              <a:defRPr sz="3792"/>
            </a:pPr>
            <a:r>
              <a:rPr sz="3900" dirty="0">
                <a:latin typeface="Avenir Heavy"/>
                <a:ea typeface="Avenir Heavy"/>
                <a:cs typeface="Avenir Heavy"/>
                <a:sym typeface="Avenir Heavy"/>
              </a:rPr>
              <a:t>measurement time</a:t>
            </a:r>
            <a:r>
              <a:rPr sz="3900" dirty="0"/>
              <a:t>: For any individual pixel, the interval between first and last measurements during a single integration, multiplied by the number of integrations per exposure</a:t>
            </a:r>
          </a:p>
          <a:p>
            <a:pPr marL="1003300" lvl="1" indent="-501650" defTabSz="652145">
              <a:spcBef>
                <a:spcPts val="700"/>
              </a:spcBef>
              <a:defRPr sz="3792"/>
            </a:pPr>
            <a:r>
              <a:rPr sz="3900" dirty="0"/>
              <a:t>used to determine count rate </a:t>
            </a:r>
          </a:p>
          <a:p>
            <a:pPr marL="501650" indent="-501650" defTabSz="652145">
              <a:spcBef>
                <a:spcPts val="700"/>
              </a:spcBef>
              <a:defRPr sz="3792"/>
            </a:pPr>
            <a:r>
              <a:rPr sz="3900" dirty="0">
                <a:latin typeface="Avenir Heavy"/>
                <a:ea typeface="Avenir Heavy"/>
                <a:cs typeface="Avenir Heavy"/>
                <a:sym typeface="Avenir Heavy"/>
              </a:rPr>
              <a:t>saturation time</a:t>
            </a:r>
            <a:r>
              <a:rPr sz="3900" dirty="0"/>
              <a:t>: For any individual pixel, the interval from reset to the final read of an integration, multiplied by the number of integrations per exposure</a:t>
            </a:r>
          </a:p>
          <a:p>
            <a:pPr marL="1003300" lvl="1" indent="-501650" defTabSz="652145">
              <a:spcBef>
                <a:spcPts val="700"/>
              </a:spcBef>
              <a:defRPr sz="3792"/>
            </a:pPr>
            <a:r>
              <a:rPr sz="3900" dirty="0"/>
              <a:t>depends on exposure parameters, not target brightness or instrument throughput</a:t>
            </a:r>
          </a:p>
          <a:p>
            <a:pPr marL="501650" indent="-501650" defTabSz="652145">
              <a:spcBef>
                <a:spcPts val="700"/>
              </a:spcBef>
              <a:defRPr sz="3792"/>
            </a:pPr>
            <a:r>
              <a:rPr sz="3900" dirty="0">
                <a:latin typeface="Avenir Heavy"/>
                <a:ea typeface="Avenir Heavy"/>
                <a:cs typeface="Avenir Heavy"/>
                <a:sym typeface="Avenir Heavy"/>
              </a:rPr>
              <a:t>exposure duty cycle</a:t>
            </a:r>
            <a:r>
              <a:rPr sz="3900" dirty="0"/>
              <a:t>: measurement time divided by exposure time</a:t>
            </a:r>
          </a:p>
        </p:txBody>
      </p:sp>
      <p:sp>
        <p:nvSpPr>
          <p:cNvPr id="211" name="Time terminology"/>
          <p:cNvSpPr>
            <a:spLocks noGrp="1"/>
          </p:cNvSpPr>
          <p:nvPr>
            <p:ph type="title"/>
          </p:nvPr>
        </p:nvSpPr>
        <p:spPr>
          <a:prstGeom prst="rect">
            <a:avLst/>
          </a:prstGeom>
        </p:spPr>
        <p:txBody>
          <a:bodyPr/>
          <a:lstStyle/>
          <a:p>
            <a:r>
              <a:t>Time terminology</a:t>
            </a:r>
          </a:p>
        </p:txBody>
      </p:sp>
    </p:spTree>
    <p:extLst>
      <p:ext uri="{BB962C8B-B14F-4D97-AF65-F5344CB8AC3E}">
        <p14:creationId xmlns:p14="http://schemas.microsoft.com/office/powerpoint/2010/main" val="111286125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214" name="Two types of saturation…"/>
          <p:cNvSpPr>
            <a:spLocks noGrp="1"/>
          </p:cNvSpPr>
          <p:nvPr>
            <p:ph type="body" idx="1"/>
          </p:nvPr>
        </p:nvSpPr>
        <p:spPr>
          <a:xfrm>
            <a:off x="1248833" y="8283743"/>
            <a:ext cx="15183429" cy="3754721"/>
          </a:xfrm>
          <a:prstGeom prst="rect">
            <a:avLst/>
          </a:prstGeom>
        </p:spPr>
        <p:txBody>
          <a:bodyPr/>
          <a:lstStyle/>
          <a:p>
            <a:pPr marL="425450" indent="-425450" defTabSz="553084">
              <a:spcBef>
                <a:spcPts val="600"/>
              </a:spcBef>
              <a:defRPr sz="3216"/>
            </a:pPr>
            <a:r>
              <a:t>Two types of saturation</a:t>
            </a:r>
          </a:p>
          <a:p>
            <a:pPr marL="850900" lvl="1" indent="-425450" defTabSz="553084">
              <a:spcBef>
                <a:spcPts val="600"/>
              </a:spcBef>
              <a:defRPr sz="3216"/>
            </a:pPr>
            <a:r>
              <a:rPr>
                <a:latin typeface="Avenir Heavy"/>
                <a:ea typeface="Avenir Heavy"/>
                <a:cs typeface="Avenir Heavy"/>
                <a:sym typeface="Avenir Heavy"/>
              </a:rPr>
              <a:t>Partial saturation</a:t>
            </a:r>
            <a:r>
              <a:t>:  the integration saturates before it completes, but more than the minimum number of groups are unsaturated - DATA RECOVERED</a:t>
            </a:r>
          </a:p>
          <a:p>
            <a:pPr marL="850900" lvl="1" indent="-425450" defTabSz="553084">
              <a:spcBef>
                <a:spcPts val="600"/>
              </a:spcBef>
              <a:defRPr sz="3216"/>
            </a:pPr>
            <a:r>
              <a:rPr>
                <a:latin typeface="Avenir Heavy"/>
                <a:ea typeface="Avenir Heavy"/>
                <a:cs typeface="Avenir Heavy"/>
                <a:sym typeface="Avenir Heavy"/>
              </a:rPr>
              <a:t>Full saturation</a:t>
            </a:r>
            <a:r>
              <a:t>:  the integration saturates before the minimum number of groups achieved - NO DATUM (for that pixel)</a:t>
            </a:r>
          </a:p>
          <a:p>
            <a:pPr marL="850900" lvl="1" indent="-425450" defTabSz="553084">
              <a:spcBef>
                <a:spcPts val="600"/>
              </a:spcBef>
              <a:defRPr sz="3216"/>
            </a:pPr>
            <a:r>
              <a:t>Usually, the minimum n</a:t>
            </a:r>
            <a:r>
              <a:rPr baseline="-5999"/>
              <a:t>groups</a:t>
            </a:r>
            <a:r>
              <a:t> = 2</a:t>
            </a:r>
          </a:p>
        </p:txBody>
      </p:sp>
      <p:sp>
        <p:nvSpPr>
          <p:cNvPr id="215" name="How is saturation treated in ETC?"/>
          <p:cNvSpPr>
            <a:spLocks noGrp="1"/>
          </p:cNvSpPr>
          <p:nvPr>
            <p:ph type="title"/>
          </p:nvPr>
        </p:nvSpPr>
        <p:spPr>
          <a:prstGeom prst="rect">
            <a:avLst/>
          </a:prstGeom>
        </p:spPr>
        <p:txBody>
          <a:bodyPr/>
          <a:lstStyle/>
          <a:p>
            <a:r>
              <a:t>How is saturation treated in ETC?</a:t>
            </a:r>
          </a:p>
        </p:txBody>
      </p:sp>
      <p:pic>
        <p:nvPicPr>
          <p:cNvPr id="216" name="Image" descr="Image"/>
          <p:cNvPicPr>
            <a:picLocks noChangeAspect="1"/>
          </p:cNvPicPr>
          <p:nvPr/>
        </p:nvPicPr>
        <p:blipFill>
          <a:blip r:embed="rId2"/>
          <a:stretch>
            <a:fillRect/>
          </a:stretch>
        </p:blipFill>
        <p:spPr>
          <a:xfrm>
            <a:off x="1782391" y="1962880"/>
            <a:ext cx="11002383" cy="5721239"/>
          </a:xfrm>
          <a:prstGeom prst="rect">
            <a:avLst/>
          </a:prstGeom>
          <a:ln w="12700">
            <a:miter lim="400000"/>
          </a:ln>
        </p:spPr>
      </p:pic>
      <p:pic>
        <p:nvPicPr>
          <p:cNvPr id="217" name="Image" descr="Image"/>
          <p:cNvPicPr>
            <a:picLocks noChangeAspect="1"/>
          </p:cNvPicPr>
          <p:nvPr/>
        </p:nvPicPr>
        <p:blipFill>
          <a:blip r:embed="rId3"/>
          <a:stretch>
            <a:fillRect/>
          </a:stretch>
        </p:blipFill>
        <p:spPr>
          <a:xfrm>
            <a:off x="13801858" y="3354201"/>
            <a:ext cx="9357553" cy="9759549"/>
          </a:xfrm>
          <a:prstGeom prst="rect">
            <a:avLst/>
          </a:prstGeom>
          <a:ln w="12700">
            <a:miter lim="400000"/>
          </a:ln>
        </p:spPr>
      </p:pic>
    </p:spTree>
    <p:extLst>
      <p:ext uri="{BB962C8B-B14F-4D97-AF65-F5344CB8AC3E}">
        <p14:creationId xmlns:p14="http://schemas.microsoft.com/office/powerpoint/2010/main" val="67848677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sp>
        <p:nvSpPr>
          <p:cNvPr id="220" name="More frames per integration decreases read noise…"/>
          <p:cNvSpPr>
            <a:spLocks noGrp="1"/>
          </p:cNvSpPr>
          <p:nvPr>
            <p:ph type="body" idx="1"/>
          </p:nvPr>
        </p:nvSpPr>
        <p:spPr>
          <a:prstGeom prst="rect">
            <a:avLst/>
          </a:prstGeom>
        </p:spPr>
        <p:txBody>
          <a:bodyPr/>
          <a:lstStyle/>
          <a:p>
            <a:r>
              <a:t>More frames per integration decreases read noise</a:t>
            </a:r>
          </a:p>
          <a:p>
            <a:r>
              <a:t>Longer groups decreases data volume</a:t>
            </a:r>
          </a:p>
          <a:p>
            <a:r>
              <a:t>Shorter groups decreases chance of cosmic ray hit per group</a:t>
            </a:r>
          </a:p>
          <a:p>
            <a:r>
              <a:t>More groups per integration make the cosmic ray correction better</a:t>
            </a:r>
          </a:p>
          <a:p>
            <a:r>
              <a:t>Longer integrations may make ramp fitting more certain</a:t>
            </a:r>
          </a:p>
          <a:p>
            <a:r>
              <a:t>More dithered exposures decreases flat-field errors and the impact of bad pixels</a:t>
            </a:r>
          </a:p>
          <a:p>
            <a:pPr marL="0" lvl="2" indent="1270000">
              <a:buSzTx/>
              <a:buNone/>
              <a:defRPr sz="3000"/>
            </a:pPr>
            <a:r>
              <a:t>Note: in ETC, all exposures are assumed to be dithers, except for time-series observations</a:t>
            </a:r>
          </a:p>
          <a:p>
            <a:r>
              <a:t>Readout patterns that skip lots of frames have higher read noise, but slightly better duty cycle</a:t>
            </a:r>
          </a:p>
        </p:txBody>
      </p:sp>
      <p:sp>
        <p:nvSpPr>
          <p:cNvPr id="221" name="Tips for optimising detector set-up"/>
          <p:cNvSpPr>
            <a:spLocks noGrp="1"/>
          </p:cNvSpPr>
          <p:nvPr>
            <p:ph type="title"/>
          </p:nvPr>
        </p:nvSpPr>
        <p:spPr>
          <a:prstGeom prst="rect">
            <a:avLst/>
          </a:prstGeom>
        </p:spPr>
        <p:txBody>
          <a:bodyPr/>
          <a:lstStyle/>
          <a:p>
            <a:r>
              <a:t>Tips for optimising detector set-up</a:t>
            </a:r>
          </a:p>
        </p:txBody>
      </p:sp>
    </p:spTree>
    <p:extLst>
      <p:ext uri="{BB962C8B-B14F-4D97-AF65-F5344CB8AC3E}">
        <p14:creationId xmlns:p14="http://schemas.microsoft.com/office/powerpoint/2010/main" val="23779148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72" name="Body"/>
          <p:cNvSpPr>
            <a:spLocks noGrp="1"/>
          </p:cNvSpPr>
          <p:nvPr>
            <p:ph type="body" idx="1"/>
          </p:nvPr>
        </p:nvSpPr>
        <p:spPr>
          <a:xfrm>
            <a:off x="1248833" y="2086708"/>
            <a:ext cx="9629354" cy="9448800"/>
          </a:xfrm>
          <a:prstGeom prst="rect">
            <a:avLst/>
          </a:prstGeom>
        </p:spPr>
        <p:txBody>
          <a:bodyPr>
            <a:noAutofit/>
          </a:bodyPr>
          <a:lstStyle/>
          <a:p>
            <a:pPr marL="342900" indent="-342900">
              <a:buFont typeface="Arial" panose="020B0604020202020204" pitchFamily="34" charset="0"/>
              <a:buChar char="•"/>
            </a:pPr>
            <a:r>
              <a:rPr lang="en-US" sz="3600" dirty="0"/>
              <a:t>Users specify observation, then APT splits an observation into one or more Visits depending on the Visit Splitting Distance.</a:t>
            </a:r>
          </a:p>
          <a:p>
            <a:pPr marL="342900" indent="-342900">
              <a:buFont typeface="Arial" panose="020B0604020202020204" pitchFamily="34" charset="0"/>
              <a:buChar char="•"/>
            </a:pPr>
            <a:r>
              <a:rPr lang="en-US" sz="3600" dirty="0"/>
              <a:t>This allowed distance for offsets (or dithers) within a Visit is based on the expected guide star availability, which drop off towards higher galactic latitudes.</a:t>
            </a:r>
          </a:p>
          <a:p>
            <a:pPr marL="342900" indent="-342900">
              <a:buFont typeface="Arial" panose="020B0604020202020204" pitchFamily="34" charset="0"/>
              <a:buChar char="•"/>
            </a:pPr>
            <a:r>
              <a:rPr lang="en-US" sz="3600" dirty="0"/>
              <a:t>The Visit Splitting Distance used by APT is between 35”–80” depending on the Galactic latitude of the target. Exceptions:</a:t>
            </a:r>
          </a:p>
          <a:p>
            <a:pPr marL="1028700" lvl="1" indent="-342900">
              <a:buFont typeface="Arial" panose="020B0604020202020204" pitchFamily="34" charset="0"/>
              <a:buChar char="•"/>
            </a:pPr>
            <a:r>
              <a:rPr lang="en-US" sz="3200" dirty="0"/>
              <a:t>30” for moving targets </a:t>
            </a:r>
          </a:p>
          <a:p>
            <a:pPr marL="1028700" lvl="1" indent="-342900">
              <a:buFont typeface="Arial" panose="020B0604020202020204" pitchFamily="34" charset="0"/>
              <a:buChar char="•"/>
            </a:pPr>
            <a:r>
              <a:rPr lang="en-US" sz="3200" dirty="0"/>
              <a:t>38” for WATA Target </a:t>
            </a:r>
            <a:r>
              <a:rPr lang="en-US" sz="3200" dirty="0" err="1"/>
              <a:t>Acq</a:t>
            </a:r>
            <a:r>
              <a:rPr lang="en-US" sz="3200" dirty="0"/>
              <a:t> for </a:t>
            </a:r>
            <a:r>
              <a:rPr lang="en-US" sz="3200" dirty="0" err="1"/>
              <a:t>NIRSpec</a:t>
            </a:r>
            <a:r>
              <a:rPr lang="en-US" sz="3200" dirty="0"/>
              <a:t> </a:t>
            </a:r>
          </a:p>
          <a:p>
            <a:pPr marL="342900" indent="-342900">
              <a:buFont typeface="Arial" panose="020B0604020202020204" pitchFamily="34" charset="0"/>
              <a:buChar char="•"/>
            </a:pPr>
            <a:r>
              <a:rPr lang="en-US" sz="3600" dirty="0"/>
              <a:t>The Visits of a multi-visit observation are not guaranteed to execute in a continuous manner unless a special requirement (to be discussed in more detail later) is specified.</a:t>
            </a:r>
          </a:p>
        </p:txBody>
      </p:sp>
      <p:sp>
        <p:nvSpPr>
          <p:cNvPr id="73" name="Title"/>
          <p:cNvSpPr>
            <a:spLocks noGrp="1"/>
          </p:cNvSpPr>
          <p:nvPr>
            <p:ph type="title"/>
          </p:nvPr>
        </p:nvSpPr>
        <p:spPr>
          <a:prstGeom prst="rect">
            <a:avLst/>
          </a:prstGeom>
        </p:spPr>
        <p:txBody>
          <a:bodyPr/>
          <a:lstStyle/>
          <a:p>
            <a:r>
              <a:rPr lang="en-US" dirty="0"/>
              <a:t>APT Visit Splitting Distance</a:t>
            </a:r>
            <a:endParaRPr dirty="0"/>
          </a:p>
        </p:txBody>
      </p:sp>
      <p:graphicFrame>
        <p:nvGraphicFramePr>
          <p:cNvPr id="5" name="Table 4">
            <a:extLst>
              <a:ext uri="{FF2B5EF4-FFF2-40B4-BE49-F238E27FC236}">
                <a16:creationId xmlns:a16="http://schemas.microsoft.com/office/drawing/2014/main" id="{33375EA9-3A1F-B640-9AA6-D6C66AB2D6E5}"/>
              </a:ext>
            </a:extLst>
          </p:cNvPr>
          <p:cNvGraphicFramePr>
            <a:graphicFrameLocks noGrp="1"/>
          </p:cNvGraphicFramePr>
          <p:nvPr>
            <p:extLst>
              <p:ext uri="{D42A27DB-BD31-4B8C-83A1-F6EECF244321}">
                <p14:modId xmlns:p14="http://schemas.microsoft.com/office/powerpoint/2010/main" val="1628574661"/>
              </p:ext>
            </p:extLst>
          </p:nvPr>
        </p:nvGraphicFramePr>
        <p:xfrm>
          <a:off x="11980986" y="2357989"/>
          <a:ext cx="8577519" cy="5644660"/>
        </p:xfrm>
        <a:graphic>
          <a:graphicData uri="http://schemas.openxmlformats.org/drawingml/2006/table">
            <a:tbl>
              <a:tblPr/>
              <a:tblGrid>
                <a:gridCol w="2813537">
                  <a:extLst>
                    <a:ext uri="{9D8B030D-6E8A-4147-A177-3AD203B41FA5}">
                      <a16:colId xmlns:a16="http://schemas.microsoft.com/office/drawing/2014/main" val="864208213"/>
                    </a:ext>
                  </a:extLst>
                </a:gridCol>
                <a:gridCol w="1354261">
                  <a:extLst>
                    <a:ext uri="{9D8B030D-6E8A-4147-A177-3AD203B41FA5}">
                      <a16:colId xmlns:a16="http://schemas.microsoft.com/office/drawing/2014/main" val="3129508942"/>
                    </a:ext>
                  </a:extLst>
                </a:gridCol>
                <a:gridCol w="241923">
                  <a:extLst>
                    <a:ext uri="{9D8B030D-6E8A-4147-A177-3AD203B41FA5}">
                      <a16:colId xmlns:a16="http://schemas.microsoft.com/office/drawing/2014/main" val="2050129841"/>
                    </a:ext>
                  </a:extLst>
                </a:gridCol>
                <a:gridCol w="2741355">
                  <a:extLst>
                    <a:ext uri="{9D8B030D-6E8A-4147-A177-3AD203B41FA5}">
                      <a16:colId xmlns:a16="http://schemas.microsoft.com/office/drawing/2014/main" val="1852699067"/>
                    </a:ext>
                  </a:extLst>
                </a:gridCol>
                <a:gridCol w="1426443">
                  <a:extLst>
                    <a:ext uri="{9D8B030D-6E8A-4147-A177-3AD203B41FA5}">
                      <a16:colId xmlns:a16="http://schemas.microsoft.com/office/drawing/2014/main" val="3207656454"/>
                    </a:ext>
                  </a:extLst>
                </a:gridCol>
              </a:tblGrid>
              <a:tr h="781861">
                <a:tc>
                  <a:txBody>
                    <a:bodyPr/>
                    <a:lstStyle/>
                    <a:p>
                      <a:pPr algn="l" fontAlgn="t"/>
                      <a:r>
                        <a:rPr lang="en-US" sz="2400" b="1" dirty="0">
                          <a:solidFill>
                            <a:srgbClr val="172B4D"/>
                          </a:solidFill>
                          <a:effectLst/>
                        </a:rPr>
                        <a:t>Galactic Latitude</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tc>
                  <a:txBody>
                    <a:bodyPr/>
                    <a:lstStyle/>
                    <a:p>
                      <a:pPr algn="l" fontAlgn="t"/>
                      <a:r>
                        <a:rPr lang="en-US" sz="2400" b="1" dirty="0">
                          <a:solidFill>
                            <a:srgbClr val="172B4D"/>
                          </a:solidFill>
                          <a:effectLst/>
                        </a:rPr>
                        <a:t>Pointing Change</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tc>
                  <a:txBody>
                    <a:bodyPr/>
                    <a:lstStyle/>
                    <a:p>
                      <a:pPr algn="l" fontAlgn="t"/>
                      <a:br>
                        <a:rPr lang="en-US" sz="2400" b="1" dirty="0">
                          <a:solidFill>
                            <a:srgbClr val="172B4D"/>
                          </a:solidFill>
                          <a:effectLst/>
                        </a:rPr>
                      </a:br>
                      <a:endParaRPr lang="en-US" sz="2400" b="1" dirty="0">
                        <a:solidFill>
                          <a:srgbClr val="172B4D"/>
                        </a:solidFill>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tc>
                  <a:txBody>
                    <a:bodyPr/>
                    <a:lstStyle/>
                    <a:p>
                      <a:pPr algn="l" fontAlgn="t"/>
                      <a:r>
                        <a:rPr lang="en-US" sz="2400" b="1">
                          <a:solidFill>
                            <a:srgbClr val="172B4D"/>
                          </a:solidFill>
                          <a:effectLst/>
                        </a:rPr>
                        <a:t>Galactic Latitude</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tc>
                  <a:txBody>
                    <a:bodyPr/>
                    <a:lstStyle/>
                    <a:p>
                      <a:pPr algn="l" fontAlgn="t"/>
                      <a:r>
                        <a:rPr lang="en-US" sz="2400" b="1">
                          <a:solidFill>
                            <a:srgbClr val="172B4D"/>
                          </a:solidFill>
                          <a:effectLst/>
                        </a:rPr>
                        <a:t>Pointing Change</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EEEEEE"/>
                    </a:solidFill>
                  </a:tcPr>
                </a:tc>
                <a:extLst>
                  <a:ext uri="{0D108BD9-81ED-4DB2-BD59-A6C34878D82A}">
                    <a16:rowId xmlns:a16="http://schemas.microsoft.com/office/drawing/2014/main" val="2073308576"/>
                  </a:ext>
                </a:extLst>
              </a:tr>
              <a:tr h="781861">
                <a:tc>
                  <a:txBody>
                    <a:bodyPr/>
                    <a:lstStyle/>
                    <a:p>
                      <a:pPr algn="l" fontAlgn="t"/>
                      <a:r>
                        <a:rPr lang="en-US" sz="2400" dirty="0">
                          <a:effectLst/>
                        </a:rPr>
                        <a:t>0° ≤ |b| &lt; 10°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80"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US" sz="2400" dirty="0">
                          <a:effectLst/>
                        </a:rPr>
                      </a:br>
                      <a:endParaRPr lang="en-US" sz="2400" dirty="0">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DEEBFF"/>
                    </a:solidFill>
                  </a:tcPr>
                </a:tc>
                <a:tc>
                  <a:txBody>
                    <a:bodyPr/>
                    <a:lstStyle/>
                    <a:p>
                      <a:pPr algn="l" fontAlgn="t"/>
                      <a:r>
                        <a:rPr lang="en-US" sz="2400" dirty="0">
                          <a:effectLst/>
                        </a:rPr>
                        <a:t>45° ≤ |b| &lt; 50°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a:effectLst/>
                        </a:rPr>
                        <a:t>45”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706029077"/>
                  </a:ext>
                </a:extLst>
              </a:tr>
              <a:tr h="781861">
                <a:tc>
                  <a:txBody>
                    <a:bodyPr/>
                    <a:lstStyle/>
                    <a:p>
                      <a:pPr algn="l" fontAlgn="t"/>
                      <a:r>
                        <a:rPr lang="en-US" sz="2400" dirty="0">
                          <a:effectLst/>
                        </a:rPr>
                        <a:t>10° ≤ |b| &lt; 15°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70”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US" sz="2400" dirty="0">
                          <a:effectLst/>
                        </a:rPr>
                      </a:br>
                      <a:endParaRPr lang="en-US" sz="2400" dirty="0">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DEEBFF"/>
                    </a:solidFill>
                  </a:tcPr>
                </a:tc>
                <a:tc>
                  <a:txBody>
                    <a:bodyPr/>
                    <a:lstStyle/>
                    <a:p>
                      <a:pPr algn="l" fontAlgn="t"/>
                      <a:r>
                        <a:rPr lang="en-US" sz="2400" dirty="0">
                          <a:effectLst/>
                        </a:rPr>
                        <a:t>50° ≤ |b| &lt; 60°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a:effectLst/>
                        </a:rPr>
                        <a:t>40”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701638023"/>
                  </a:ext>
                </a:extLst>
              </a:tr>
              <a:tr h="781861">
                <a:tc>
                  <a:txBody>
                    <a:bodyPr/>
                    <a:lstStyle/>
                    <a:p>
                      <a:pPr algn="l" fontAlgn="t"/>
                      <a:r>
                        <a:rPr lang="en-US" sz="2400" dirty="0">
                          <a:effectLst/>
                        </a:rPr>
                        <a:t>15° ≤ |b| &lt; 20°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65”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US" sz="2400" dirty="0">
                          <a:effectLst/>
                        </a:rPr>
                      </a:br>
                      <a:endParaRPr lang="en-US" sz="2400" dirty="0">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DEEBFF"/>
                    </a:solidFill>
                  </a:tcPr>
                </a:tc>
                <a:tc>
                  <a:txBody>
                    <a:bodyPr/>
                    <a:lstStyle/>
                    <a:p>
                      <a:pPr algn="l" fontAlgn="t"/>
                      <a:r>
                        <a:rPr lang="en-US" sz="2400" dirty="0">
                          <a:effectLst/>
                        </a:rPr>
                        <a:t>60° ≤ |b| &lt; 65°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30”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679818821"/>
                  </a:ext>
                </a:extLst>
              </a:tr>
              <a:tr h="781861">
                <a:tc>
                  <a:txBody>
                    <a:bodyPr/>
                    <a:lstStyle/>
                    <a:p>
                      <a:pPr algn="l" fontAlgn="t"/>
                      <a:r>
                        <a:rPr lang="en-US" sz="2400" dirty="0">
                          <a:effectLst/>
                        </a:rPr>
                        <a:t>20° ≤ |b| &lt; 25°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60”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US" sz="2400" dirty="0">
                          <a:effectLst/>
                        </a:rPr>
                      </a:br>
                      <a:endParaRPr lang="en-US" sz="2400" dirty="0">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DEEBFF"/>
                    </a:solidFill>
                  </a:tcPr>
                </a:tc>
                <a:tc>
                  <a:txBody>
                    <a:bodyPr/>
                    <a:lstStyle/>
                    <a:p>
                      <a:pPr algn="l" fontAlgn="t"/>
                      <a:r>
                        <a:rPr lang="en-US" sz="2400" dirty="0">
                          <a:effectLst/>
                        </a:rPr>
                        <a:t>65° ≤ |b| &lt; 70°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40”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9617507"/>
                  </a:ext>
                </a:extLst>
              </a:tr>
              <a:tr h="781861">
                <a:tc>
                  <a:txBody>
                    <a:bodyPr/>
                    <a:lstStyle/>
                    <a:p>
                      <a:pPr algn="l" fontAlgn="t"/>
                      <a:r>
                        <a:rPr lang="en-US" sz="2400" dirty="0">
                          <a:effectLst/>
                        </a:rPr>
                        <a:t>25° ≤ |b| &lt; 35°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55”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US" sz="2400" dirty="0">
                          <a:effectLst/>
                        </a:rPr>
                      </a:br>
                      <a:endParaRPr lang="en-US" sz="2400" dirty="0">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DEEBFF"/>
                    </a:solidFill>
                  </a:tcPr>
                </a:tc>
                <a:tc>
                  <a:txBody>
                    <a:bodyPr/>
                    <a:lstStyle/>
                    <a:p>
                      <a:pPr algn="l" fontAlgn="t"/>
                      <a:r>
                        <a:rPr lang="en-US" sz="2400">
                          <a:effectLst/>
                        </a:rPr>
                        <a:t>70° ≤ |b| &lt; 80°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35”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713017517"/>
                  </a:ext>
                </a:extLst>
              </a:tr>
              <a:tr h="781861">
                <a:tc>
                  <a:txBody>
                    <a:bodyPr/>
                    <a:lstStyle/>
                    <a:p>
                      <a:pPr algn="l" fontAlgn="t"/>
                      <a:r>
                        <a:rPr lang="en-US" sz="2400" dirty="0">
                          <a:effectLst/>
                        </a:rPr>
                        <a:t>35° ≤ |b| &lt; 45°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50”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US" sz="2400" dirty="0">
                          <a:effectLst/>
                        </a:rPr>
                      </a:br>
                      <a:endParaRPr lang="en-US" sz="2400" dirty="0">
                        <a:effectLst/>
                      </a:endParaRP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DEEBFF"/>
                    </a:solidFill>
                  </a:tcPr>
                </a:tc>
                <a:tc>
                  <a:txBody>
                    <a:bodyPr/>
                    <a:lstStyle/>
                    <a:p>
                      <a:pPr algn="l" fontAlgn="t"/>
                      <a:r>
                        <a:rPr lang="en-US" sz="2400" dirty="0">
                          <a:effectLst/>
                        </a:rPr>
                        <a:t>|b| ≥ 80°</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2400" dirty="0">
                          <a:effectLst/>
                        </a:rPr>
                        <a:t>45”</a:t>
                      </a:r>
                    </a:p>
                  </a:txBody>
                  <a:tcPr marL="53469" marR="53469" marT="37430" marB="3743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64164238"/>
                  </a:ext>
                </a:extLst>
              </a:tr>
            </a:tbl>
          </a:graphicData>
        </a:graphic>
      </p:graphicFrame>
      <p:pic>
        <p:nvPicPr>
          <p:cNvPr id="6" name="Picture 5">
            <a:extLst>
              <a:ext uri="{FF2B5EF4-FFF2-40B4-BE49-F238E27FC236}">
                <a16:creationId xmlns:a16="http://schemas.microsoft.com/office/drawing/2014/main" id="{1F49E81E-4FAE-D04F-A2D5-D54258060E9C}"/>
              </a:ext>
            </a:extLst>
          </p:cNvPr>
          <p:cNvPicPr>
            <a:picLocks noChangeAspect="1"/>
          </p:cNvPicPr>
          <p:nvPr/>
        </p:nvPicPr>
        <p:blipFill>
          <a:blip r:embed="rId3"/>
          <a:stretch>
            <a:fillRect/>
          </a:stretch>
        </p:blipFill>
        <p:spPr>
          <a:xfrm>
            <a:off x="11980986" y="8180578"/>
            <a:ext cx="11325320" cy="3167360"/>
          </a:xfrm>
          <a:prstGeom prst="rect">
            <a:avLst/>
          </a:prstGeom>
        </p:spPr>
      </p:pic>
      <p:sp>
        <p:nvSpPr>
          <p:cNvPr id="7" name="Rounded Rectangle 6">
            <a:extLst>
              <a:ext uri="{FF2B5EF4-FFF2-40B4-BE49-F238E27FC236}">
                <a16:creationId xmlns:a16="http://schemas.microsoft.com/office/drawing/2014/main" id="{1E0B8D5D-1BCF-0446-967B-F50D5BF07648}"/>
              </a:ext>
            </a:extLst>
          </p:cNvPr>
          <p:cNvSpPr/>
          <p:nvPr/>
        </p:nvSpPr>
        <p:spPr>
          <a:xfrm>
            <a:off x="11980986" y="8175784"/>
            <a:ext cx="10222521" cy="637126"/>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ounded Rectangle 7">
            <a:extLst>
              <a:ext uri="{FF2B5EF4-FFF2-40B4-BE49-F238E27FC236}">
                <a16:creationId xmlns:a16="http://schemas.microsoft.com/office/drawing/2014/main" id="{9F599C01-CC73-4046-886A-08114E806F14}"/>
              </a:ext>
            </a:extLst>
          </p:cNvPr>
          <p:cNvSpPr/>
          <p:nvPr/>
        </p:nvSpPr>
        <p:spPr>
          <a:xfrm>
            <a:off x="11980986" y="8812910"/>
            <a:ext cx="7854460" cy="964136"/>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9" name="TextBox 8">
            <a:extLst>
              <a:ext uri="{FF2B5EF4-FFF2-40B4-BE49-F238E27FC236}">
                <a16:creationId xmlns:a16="http://schemas.microsoft.com/office/drawing/2014/main" id="{4DC701C8-B042-FB4B-8B4E-B9AC365185CF}"/>
              </a:ext>
            </a:extLst>
          </p:cNvPr>
          <p:cNvSpPr txBox="1"/>
          <p:nvPr/>
        </p:nvSpPr>
        <p:spPr>
          <a:xfrm>
            <a:off x="11980986" y="11358011"/>
            <a:ext cx="10761783" cy="1077218"/>
          </a:xfrm>
          <a:prstGeom prst="rect">
            <a:avLst/>
          </a:prstGeom>
          <a:noFill/>
        </p:spPr>
        <p:txBody>
          <a:bodyPr wrap="square" rtlCol="0">
            <a:spAutoFit/>
          </a:bodyPr>
          <a:lstStyle/>
          <a:p>
            <a:pPr algn="ctr"/>
            <a:r>
              <a:rPr lang="en-US" sz="3200" dirty="0">
                <a:latin typeface="+mj-lt"/>
              </a:rPr>
              <a:t>Ex: At the Observation-level, the target is M-82, which has a visit splitting distance of 50.0”</a:t>
            </a:r>
          </a:p>
        </p:txBody>
      </p:sp>
      <p:sp>
        <p:nvSpPr>
          <p:cNvPr id="10" name="TextBox 9">
            <a:extLst>
              <a:ext uri="{FF2B5EF4-FFF2-40B4-BE49-F238E27FC236}">
                <a16:creationId xmlns:a16="http://schemas.microsoft.com/office/drawing/2014/main" id="{E124D046-6DF1-254D-AD12-FF925094CCEF}"/>
              </a:ext>
            </a:extLst>
          </p:cNvPr>
          <p:cNvSpPr txBox="1"/>
          <p:nvPr/>
        </p:nvSpPr>
        <p:spPr>
          <a:xfrm>
            <a:off x="1248833" y="11942786"/>
            <a:ext cx="8731878" cy="523220"/>
          </a:xfrm>
          <a:prstGeom prst="rect">
            <a:avLst/>
          </a:prstGeom>
          <a:noFill/>
        </p:spPr>
        <p:txBody>
          <a:bodyPr wrap="none" rtlCol="0">
            <a:spAutoFit/>
          </a:bodyPr>
          <a:lstStyle/>
          <a:p>
            <a:r>
              <a:rPr lang="en-US" sz="2800" dirty="0"/>
              <a:t>Additional Resource:  </a:t>
            </a:r>
            <a:r>
              <a:rPr lang="en-US" sz="2800" dirty="0">
                <a:hlinkClick r:id="rId4"/>
              </a:rPr>
              <a:t>JDox Article: APT Visit Splitting</a:t>
            </a:r>
            <a:endParaRPr lang="en-US" sz="2800" dirty="0"/>
          </a:p>
        </p:txBody>
      </p:sp>
    </p:spTree>
    <p:extLst>
      <p:ext uri="{BB962C8B-B14F-4D97-AF65-F5344CB8AC3E}">
        <p14:creationId xmlns:p14="http://schemas.microsoft.com/office/powerpoint/2010/main" val="72350298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sp>
        <p:nvSpPr>
          <p:cNvPr id="224" name="Workbooks…"/>
          <p:cNvSpPr>
            <a:spLocks noGrp="1"/>
          </p:cNvSpPr>
          <p:nvPr>
            <p:ph type="body" idx="1"/>
          </p:nvPr>
        </p:nvSpPr>
        <p:spPr>
          <a:prstGeom prst="rect">
            <a:avLst/>
          </a:prstGeom>
        </p:spPr>
        <p:txBody>
          <a:bodyPr>
            <a:noAutofit/>
          </a:bodyPr>
          <a:lstStyle/>
          <a:p>
            <a:pPr marL="374649" indent="-374649" defTabSz="487044">
              <a:spcBef>
                <a:spcPts val="500"/>
              </a:spcBef>
              <a:defRPr sz="2832">
                <a:latin typeface="Avenir Heavy"/>
                <a:ea typeface="Avenir Heavy"/>
                <a:cs typeface="Avenir Heavy"/>
                <a:sym typeface="Avenir Heavy"/>
              </a:defRPr>
            </a:pPr>
            <a:r>
              <a:rPr sz="3200" dirty="0"/>
              <a:t>Workbooks</a:t>
            </a:r>
          </a:p>
          <a:p>
            <a:pPr marL="749299" lvl="1" indent="-374649" defTabSz="487044">
              <a:spcBef>
                <a:spcPts val="500"/>
              </a:spcBef>
              <a:defRPr sz="2832"/>
            </a:pPr>
            <a:r>
              <a:rPr sz="3200" dirty="0"/>
              <a:t>Organise several ETC calculations into a workbook</a:t>
            </a:r>
          </a:p>
          <a:p>
            <a:pPr marL="749299" lvl="1" indent="-374649" defTabSz="487044">
              <a:spcBef>
                <a:spcPts val="500"/>
              </a:spcBef>
              <a:defRPr sz="2832"/>
            </a:pPr>
            <a:r>
              <a:rPr sz="3200" dirty="0"/>
              <a:t>A workbook can contain multiple sources, scenes and calculations</a:t>
            </a:r>
          </a:p>
          <a:p>
            <a:pPr marL="749299" lvl="1" indent="-374649" defTabSz="487044">
              <a:spcBef>
                <a:spcPts val="500"/>
              </a:spcBef>
              <a:defRPr sz="2832"/>
            </a:pPr>
            <a:r>
              <a:rPr sz="3200" dirty="0"/>
              <a:t>Workbooks remain in your MyST account, and are shareable</a:t>
            </a:r>
          </a:p>
          <a:p>
            <a:pPr marL="374649" indent="-374649" defTabSz="487044">
              <a:spcBef>
                <a:spcPts val="500"/>
              </a:spcBef>
              <a:defRPr sz="2832"/>
            </a:pPr>
            <a:endParaRPr sz="3200" dirty="0"/>
          </a:p>
          <a:p>
            <a:pPr marL="374649" indent="-374649" defTabSz="487044">
              <a:spcBef>
                <a:spcPts val="500"/>
              </a:spcBef>
              <a:defRPr sz="2832">
                <a:latin typeface="Avenir Heavy"/>
                <a:ea typeface="Avenir Heavy"/>
                <a:cs typeface="Avenir Heavy"/>
                <a:sym typeface="Avenir Heavy"/>
              </a:defRPr>
            </a:pPr>
            <a:r>
              <a:rPr sz="3200" dirty="0"/>
              <a:t>Reusability</a:t>
            </a:r>
          </a:p>
          <a:p>
            <a:pPr marL="749299" lvl="1" indent="-374649" defTabSz="487044">
              <a:spcBef>
                <a:spcPts val="500"/>
              </a:spcBef>
              <a:defRPr sz="2832"/>
            </a:pPr>
            <a:r>
              <a:rPr sz="3200" dirty="0"/>
              <a:t>Calculations in a workbook start with reasonable defaults</a:t>
            </a:r>
          </a:p>
          <a:p>
            <a:pPr marL="749299" lvl="1" indent="-374649" defTabSz="487044">
              <a:spcBef>
                <a:spcPts val="500"/>
              </a:spcBef>
              <a:defRPr sz="2832"/>
            </a:pPr>
            <a:r>
              <a:rPr sz="3200" dirty="0"/>
              <a:t>Simply copy a calculation, modify the inputs as desired and recalculate</a:t>
            </a:r>
          </a:p>
          <a:p>
            <a:pPr marL="374649" indent="-374649" defTabSz="487044">
              <a:spcBef>
                <a:spcPts val="500"/>
              </a:spcBef>
              <a:defRPr sz="2832"/>
            </a:pPr>
            <a:endParaRPr sz="3200" dirty="0"/>
          </a:p>
          <a:p>
            <a:pPr marL="374649" indent="-374649" defTabSz="487044">
              <a:spcBef>
                <a:spcPts val="500"/>
              </a:spcBef>
              <a:defRPr sz="2832">
                <a:latin typeface="Avenir Heavy"/>
                <a:ea typeface="Avenir Heavy"/>
                <a:cs typeface="Avenir Heavy"/>
                <a:sym typeface="Avenir Heavy"/>
              </a:defRPr>
            </a:pPr>
            <a:r>
              <a:rPr sz="3200" dirty="0"/>
              <a:t>Batch expansion</a:t>
            </a:r>
          </a:p>
          <a:p>
            <a:pPr marL="749299" lvl="1" indent="-374649" defTabSz="487044">
              <a:spcBef>
                <a:spcPts val="500"/>
              </a:spcBef>
              <a:defRPr sz="2832"/>
            </a:pPr>
            <a:r>
              <a:rPr sz="3200" dirty="0"/>
              <a:t>Efficiently run a batch of many calculations</a:t>
            </a:r>
          </a:p>
          <a:p>
            <a:pPr marL="749299" lvl="1" indent="-374649" defTabSz="487044">
              <a:spcBef>
                <a:spcPts val="500"/>
              </a:spcBef>
              <a:defRPr sz="2832"/>
            </a:pPr>
            <a:r>
              <a:rPr sz="3200" dirty="0"/>
              <a:t>Calculation is duplicated N times varying only the selected parameter</a:t>
            </a:r>
          </a:p>
          <a:p>
            <a:pPr marL="749299" lvl="1" indent="-374649" defTabSz="487044">
              <a:spcBef>
                <a:spcPts val="500"/>
              </a:spcBef>
              <a:defRPr sz="2832"/>
            </a:pPr>
            <a:r>
              <a:rPr sz="3200" dirty="0"/>
              <a:t>Expansion over e.g. Ngroups offers a way to show the behaviour of SNR as a function of “exposure” time</a:t>
            </a:r>
          </a:p>
          <a:p>
            <a:pPr marL="374649" indent="-374649" defTabSz="487044">
              <a:spcBef>
                <a:spcPts val="500"/>
              </a:spcBef>
              <a:defRPr sz="2832"/>
            </a:pPr>
            <a:endParaRPr sz="3200" dirty="0"/>
          </a:p>
          <a:p>
            <a:pPr marL="374649" indent="-374649" defTabSz="487044">
              <a:spcBef>
                <a:spcPts val="500"/>
              </a:spcBef>
              <a:defRPr sz="2832">
                <a:latin typeface="Avenir Heavy"/>
                <a:ea typeface="Avenir Heavy"/>
                <a:cs typeface="Avenir Heavy"/>
                <a:sym typeface="Avenir Heavy"/>
              </a:defRPr>
            </a:pPr>
            <a:r>
              <a:rPr sz="3200" dirty="0"/>
              <a:t>Auto-update</a:t>
            </a:r>
          </a:p>
          <a:p>
            <a:pPr marL="749299" lvl="1" indent="-374649" defTabSz="487044">
              <a:spcBef>
                <a:spcPts val="500"/>
              </a:spcBef>
              <a:defRPr sz="2832"/>
            </a:pPr>
            <a:r>
              <a:rPr sz="3200" dirty="0"/>
              <a:t>Changes made to the input, flow through to associated forms and calculations</a:t>
            </a:r>
          </a:p>
        </p:txBody>
      </p:sp>
      <p:sp>
        <p:nvSpPr>
          <p:cNvPr id="225" name="JWST ETC features"/>
          <p:cNvSpPr>
            <a:spLocks noGrp="1"/>
          </p:cNvSpPr>
          <p:nvPr>
            <p:ph type="title"/>
          </p:nvPr>
        </p:nvSpPr>
        <p:spPr>
          <a:prstGeom prst="rect">
            <a:avLst/>
          </a:prstGeom>
        </p:spPr>
        <p:txBody>
          <a:bodyPr/>
          <a:lstStyle/>
          <a:p>
            <a:r>
              <a:t>JWST ETC features</a:t>
            </a:r>
          </a:p>
        </p:txBody>
      </p:sp>
    </p:spTree>
    <p:extLst>
      <p:ext uri="{BB962C8B-B14F-4D97-AF65-F5344CB8AC3E}">
        <p14:creationId xmlns:p14="http://schemas.microsoft.com/office/powerpoint/2010/main" val="53538095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sp>
        <p:nvSpPr>
          <p:cNvPr id="228" name="Scene:  small postage-stamp of the sky (a few arcsec on a side)…"/>
          <p:cNvSpPr>
            <a:spLocks noGrp="1"/>
          </p:cNvSpPr>
          <p:nvPr>
            <p:ph type="body" idx="1"/>
          </p:nvPr>
        </p:nvSpPr>
        <p:spPr>
          <a:xfrm>
            <a:off x="1248833" y="1964266"/>
            <a:ext cx="15727410" cy="9296401"/>
          </a:xfrm>
          <a:prstGeom prst="rect">
            <a:avLst/>
          </a:prstGeom>
        </p:spPr>
        <p:txBody>
          <a:bodyPr/>
          <a:lstStyle/>
          <a:p>
            <a:pPr marL="463550" indent="-463550" defTabSz="602615">
              <a:spcBef>
                <a:spcPts val="700"/>
              </a:spcBef>
              <a:defRPr sz="3504"/>
            </a:pPr>
            <a:r>
              <a:rPr>
                <a:latin typeface="Avenir Heavy"/>
                <a:ea typeface="Avenir Heavy"/>
                <a:cs typeface="Avenir Heavy"/>
                <a:sym typeface="Avenir Heavy"/>
              </a:rPr>
              <a:t>Scene</a:t>
            </a:r>
            <a:r>
              <a:t>:  small postage-stamp of the sky (a few arcsec on a side)</a:t>
            </a:r>
          </a:p>
          <a:p>
            <a:pPr marL="927100" lvl="1" indent="-463550" defTabSz="602615">
              <a:spcBef>
                <a:spcPts val="700"/>
              </a:spcBef>
              <a:defRPr sz="3504"/>
            </a:pPr>
            <a:r>
              <a:t>A scene can have no source (just background) or multiple sources</a:t>
            </a:r>
          </a:p>
          <a:p>
            <a:pPr marL="927100" lvl="1" indent="-463550" defTabSz="602615">
              <a:spcBef>
                <a:spcPts val="700"/>
              </a:spcBef>
              <a:defRPr sz="3504"/>
            </a:pPr>
            <a:r>
              <a:t>Scenes can be reused in multiple calculations</a:t>
            </a:r>
          </a:p>
          <a:p>
            <a:pPr marL="463550" indent="-463550" defTabSz="602615">
              <a:spcBef>
                <a:spcPts val="700"/>
              </a:spcBef>
              <a:defRPr sz="3504"/>
            </a:pPr>
            <a:endParaRPr/>
          </a:p>
          <a:p>
            <a:pPr marL="463550" indent="-463550" defTabSz="602615">
              <a:spcBef>
                <a:spcPts val="700"/>
              </a:spcBef>
              <a:defRPr sz="3504"/>
            </a:pPr>
            <a:r>
              <a:rPr>
                <a:latin typeface="Avenir Heavy"/>
                <a:ea typeface="Avenir Heavy"/>
                <a:cs typeface="Avenir Heavy"/>
                <a:sym typeface="Avenir Heavy"/>
              </a:rPr>
              <a:t>Source</a:t>
            </a:r>
            <a:r>
              <a:t>:  specify SED, normalisation, extinction, emission lines and shape</a:t>
            </a:r>
          </a:p>
          <a:p>
            <a:pPr marL="927100" lvl="1" indent="-463550" defTabSz="602615">
              <a:spcBef>
                <a:spcPts val="700"/>
              </a:spcBef>
              <a:defRPr sz="3504"/>
            </a:pPr>
            <a:r>
              <a:t>Each sources can be reused in multiple scenes</a:t>
            </a:r>
          </a:p>
          <a:p>
            <a:pPr marL="927100" lvl="1" indent="-463550" defTabSz="602615">
              <a:spcBef>
                <a:spcPts val="700"/>
              </a:spcBef>
              <a:defRPr sz="3504"/>
            </a:pPr>
            <a:r>
              <a:t>Location:  x,y offset (with orientation) within the postage stamp scene</a:t>
            </a:r>
          </a:p>
          <a:p>
            <a:pPr marL="927100" lvl="1" indent="-463550" defTabSz="602615">
              <a:spcBef>
                <a:spcPts val="700"/>
              </a:spcBef>
              <a:defRPr sz="3504"/>
            </a:pPr>
            <a:r>
              <a:t>Shape:  point source or extended (flat, Gaussian, Sersic, power law…)</a:t>
            </a:r>
          </a:p>
          <a:p>
            <a:pPr marL="927100" lvl="1" indent="-463550" defTabSz="602615">
              <a:spcBef>
                <a:spcPts val="700"/>
              </a:spcBef>
              <a:defRPr sz="3504"/>
            </a:pPr>
            <a:r>
              <a:t>Spectrum:</a:t>
            </a:r>
          </a:p>
          <a:p>
            <a:pPr marL="1390650" lvl="2" indent="-463550" defTabSz="602615">
              <a:spcBef>
                <a:spcPts val="700"/>
              </a:spcBef>
              <a:defRPr sz="3504"/>
            </a:pPr>
            <a:r>
              <a:t>Continuum:  flat, black body, power law, templates</a:t>
            </a:r>
          </a:p>
          <a:p>
            <a:pPr marL="1390650" lvl="2" indent="-463550" defTabSz="602615">
              <a:spcBef>
                <a:spcPts val="700"/>
              </a:spcBef>
              <a:defRPr sz="3504"/>
            </a:pPr>
            <a:r>
              <a:t>Lines:  centre, width, flux</a:t>
            </a:r>
          </a:p>
          <a:p>
            <a:pPr marL="1390650" lvl="2" indent="-463550" defTabSz="602615">
              <a:spcBef>
                <a:spcPts val="700"/>
              </a:spcBef>
              <a:defRPr sz="3504"/>
            </a:pPr>
            <a:r>
              <a:t>Normalise to magnitude/flux in JWST or HST bandpass, or at a λ</a:t>
            </a:r>
          </a:p>
          <a:p>
            <a:pPr marL="1390650" lvl="2" indent="-463550" defTabSz="602615">
              <a:spcBef>
                <a:spcPts val="700"/>
              </a:spcBef>
              <a:defRPr sz="3504"/>
            </a:pPr>
            <a:r>
              <a:t>Upload a spectrum (ASCII or FITS format)</a:t>
            </a:r>
          </a:p>
        </p:txBody>
      </p:sp>
      <p:sp>
        <p:nvSpPr>
          <p:cNvPr id="229" name="Scenes and sources"/>
          <p:cNvSpPr>
            <a:spLocks noGrp="1"/>
          </p:cNvSpPr>
          <p:nvPr>
            <p:ph type="title"/>
          </p:nvPr>
        </p:nvSpPr>
        <p:spPr>
          <a:prstGeom prst="rect">
            <a:avLst/>
          </a:prstGeom>
        </p:spPr>
        <p:txBody>
          <a:bodyPr/>
          <a:lstStyle/>
          <a:p>
            <a:r>
              <a:t>Scenes and sources</a:t>
            </a:r>
          </a:p>
        </p:txBody>
      </p:sp>
      <p:pic>
        <p:nvPicPr>
          <p:cNvPr id="230" name="Image" descr="Image"/>
          <p:cNvPicPr>
            <a:picLocks noChangeAspect="1"/>
          </p:cNvPicPr>
          <p:nvPr/>
        </p:nvPicPr>
        <p:blipFill>
          <a:blip r:embed="rId2"/>
          <a:stretch>
            <a:fillRect/>
          </a:stretch>
        </p:blipFill>
        <p:spPr>
          <a:xfrm>
            <a:off x="17129858" y="3397810"/>
            <a:ext cx="6709319" cy="7718520"/>
          </a:xfrm>
          <a:prstGeom prst="rect">
            <a:avLst/>
          </a:prstGeom>
          <a:ln w="12700">
            <a:miter lim="400000"/>
          </a:ln>
        </p:spPr>
      </p:pic>
    </p:spTree>
    <p:extLst>
      <p:ext uri="{BB962C8B-B14F-4D97-AF65-F5344CB8AC3E}">
        <p14:creationId xmlns:p14="http://schemas.microsoft.com/office/powerpoint/2010/main" val="195509862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62</a:t>
            </a:fld>
            <a:endParaRPr/>
          </a:p>
        </p:txBody>
      </p:sp>
      <p:sp>
        <p:nvSpPr>
          <p:cNvPr id="233" name="ETC is a highly versatile tool…"/>
          <p:cNvSpPr>
            <a:spLocks noGrp="1"/>
          </p:cNvSpPr>
          <p:nvPr>
            <p:ph type="body" idx="1"/>
          </p:nvPr>
        </p:nvSpPr>
        <p:spPr>
          <a:prstGeom prst="rect">
            <a:avLst/>
          </a:prstGeom>
        </p:spPr>
        <p:txBody>
          <a:bodyPr/>
          <a:lstStyle/>
          <a:p>
            <a:pPr marL="463550" indent="-463550" defTabSz="602615">
              <a:spcBef>
                <a:spcPts val="700"/>
              </a:spcBef>
              <a:defRPr sz="3504">
                <a:latin typeface="Avenir Heavy"/>
                <a:ea typeface="Avenir Heavy"/>
                <a:cs typeface="Avenir Heavy"/>
                <a:sym typeface="Avenir Heavy"/>
              </a:defRPr>
            </a:pPr>
            <a:r>
              <a:rPr dirty="0"/>
              <a:t>ETC is a highly versatile tool</a:t>
            </a:r>
          </a:p>
          <a:p>
            <a:pPr marL="463550" indent="-463550" defTabSz="602615">
              <a:spcBef>
                <a:spcPts val="700"/>
              </a:spcBef>
              <a:defRPr sz="3504">
                <a:latin typeface="Avenir Heavy"/>
                <a:ea typeface="Avenir Heavy"/>
                <a:cs typeface="Avenir Heavy"/>
                <a:sym typeface="Avenir Heavy"/>
              </a:defRPr>
            </a:pPr>
            <a:endParaRPr dirty="0"/>
          </a:p>
          <a:p>
            <a:pPr marL="463550" indent="-463550" defTabSz="602615">
              <a:spcBef>
                <a:spcPts val="700"/>
              </a:spcBef>
              <a:defRPr sz="3504">
                <a:latin typeface="Avenir Heavy"/>
                <a:ea typeface="Avenir Heavy"/>
                <a:cs typeface="Avenir Heavy"/>
                <a:sym typeface="Avenir Heavy"/>
              </a:defRPr>
            </a:pPr>
            <a:r>
              <a:rPr dirty="0"/>
              <a:t>There are many parameters affecting ETC sensitivities and program preparation</a:t>
            </a:r>
          </a:p>
          <a:p>
            <a:pPr marL="927100" lvl="1" indent="-463550" defTabSz="602615">
              <a:spcBef>
                <a:spcPts val="700"/>
              </a:spcBef>
              <a:defRPr sz="3504"/>
            </a:pPr>
            <a:r>
              <a:rPr dirty="0"/>
              <a:t>Different read-out patterns change the read noise</a:t>
            </a:r>
          </a:p>
          <a:p>
            <a:pPr marL="927100" lvl="1" indent="-463550" defTabSz="602615">
              <a:spcBef>
                <a:spcPts val="700"/>
              </a:spcBef>
              <a:defRPr sz="3504"/>
            </a:pPr>
            <a:r>
              <a:rPr dirty="0"/>
              <a:t>Be aware of saturation</a:t>
            </a:r>
          </a:p>
          <a:p>
            <a:pPr marL="927100" lvl="1" indent="-463550" defTabSz="602615">
              <a:spcBef>
                <a:spcPts val="700"/>
              </a:spcBef>
              <a:defRPr sz="3504"/>
            </a:pPr>
            <a:r>
              <a:rPr dirty="0"/>
              <a:t>Which background subtraction scheme?</a:t>
            </a:r>
          </a:p>
          <a:p>
            <a:pPr marL="927100" lvl="1" indent="-463550" defTabSz="602615">
              <a:spcBef>
                <a:spcPts val="700"/>
              </a:spcBef>
              <a:defRPr sz="3504"/>
            </a:pPr>
            <a:r>
              <a:rPr dirty="0"/>
              <a:t>Is the background correct for your target?</a:t>
            </a:r>
          </a:p>
          <a:p>
            <a:pPr marL="927100" lvl="1" indent="-463550" defTabSz="602615">
              <a:spcBef>
                <a:spcPts val="700"/>
              </a:spcBef>
              <a:defRPr sz="3504"/>
            </a:pPr>
            <a:r>
              <a:rPr dirty="0"/>
              <a:t>What extraction aperture is optimal?    (Point or extended source?)</a:t>
            </a:r>
          </a:p>
          <a:p>
            <a:pPr marL="927100" lvl="1" indent="-463550" defTabSz="602615">
              <a:spcBef>
                <a:spcPts val="700"/>
              </a:spcBef>
              <a:defRPr sz="3504"/>
            </a:pPr>
            <a:r>
              <a:rPr dirty="0"/>
              <a:t>Does your extraction aperture contain contaminating flux from other sources in the scene?</a:t>
            </a:r>
          </a:p>
          <a:p>
            <a:pPr marL="463550" indent="-463550" defTabSz="602615">
              <a:spcBef>
                <a:spcPts val="700"/>
              </a:spcBef>
              <a:defRPr sz="3504"/>
            </a:pPr>
            <a:endParaRPr dirty="0"/>
          </a:p>
          <a:p>
            <a:pPr marL="463550" indent="-463550" defTabSz="602615">
              <a:spcBef>
                <a:spcPts val="700"/>
              </a:spcBef>
              <a:defRPr sz="3504"/>
            </a:pPr>
            <a:endParaRPr dirty="0"/>
          </a:p>
          <a:p>
            <a:pPr marL="463550" indent="-463550" defTabSz="602615">
              <a:spcBef>
                <a:spcPts val="700"/>
              </a:spcBef>
              <a:defRPr sz="3504"/>
            </a:pPr>
            <a:endParaRPr dirty="0"/>
          </a:p>
        </p:txBody>
      </p:sp>
      <p:sp>
        <p:nvSpPr>
          <p:cNvPr id="234" name="Issues to think about when using ETC"/>
          <p:cNvSpPr>
            <a:spLocks noGrp="1"/>
          </p:cNvSpPr>
          <p:nvPr>
            <p:ph type="title"/>
          </p:nvPr>
        </p:nvSpPr>
        <p:spPr>
          <a:prstGeom prst="rect">
            <a:avLst/>
          </a:prstGeom>
        </p:spPr>
        <p:txBody>
          <a:bodyPr/>
          <a:lstStyle/>
          <a:p>
            <a:r>
              <a:t>Issues to think about when using ETC</a:t>
            </a:r>
          </a:p>
        </p:txBody>
      </p:sp>
      <p:sp>
        <p:nvSpPr>
          <p:cNvPr id="235" name="Remember:  ETC approximates our current best knowledge and understanding of performance. There are remaining uncertainties associated with system throughputs, detector noise properties, etc., which will remain unknown until JWST is in flight.…"/>
          <p:cNvSpPr/>
          <p:nvPr/>
        </p:nvSpPr>
        <p:spPr>
          <a:xfrm>
            <a:off x="2612473" y="8811523"/>
            <a:ext cx="19159054" cy="3323493"/>
          </a:xfrm>
          <a:prstGeom prst="rect">
            <a:avLst/>
          </a:prstGeom>
          <a:solidFill>
            <a:schemeClr val="accent2">
              <a:lumOff val="10634"/>
            </a:schemeClr>
          </a:solidFill>
          <a:ln w="12700">
            <a:miter lim="400000"/>
          </a:ln>
          <a:extLst>
            <a:ext uri="{C572A759-6A51-4108-AA02-DFA0A04FC94B}">
              <ma14:wrappingTextBoxFlag xmlns="" xmlns:ma14="http://schemas.microsoft.com/office/mac/drawingml/2011/main" val="1"/>
            </a:ext>
          </a:extLst>
        </p:spPr>
        <p:txBody>
          <a:bodyPr lIns="180000" tIns="0" rIns="180000" bIns="0" anchor="ctr"/>
          <a:lstStyle/>
          <a:p>
            <a:pPr lvl="2" indent="254000">
              <a:spcBef>
                <a:spcPts val="0"/>
              </a:spcBef>
              <a:defRPr sz="3200">
                <a:solidFill>
                  <a:srgbClr val="FFFFFF"/>
                </a:solidFill>
              </a:defRPr>
            </a:pPr>
            <a:r>
              <a:rPr dirty="0">
                <a:latin typeface="Avenir Heavy"/>
                <a:ea typeface="Avenir Heavy"/>
                <a:cs typeface="Avenir Heavy"/>
                <a:sym typeface="Avenir Heavy"/>
              </a:rPr>
              <a:t>Remember:</a:t>
            </a:r>
            <a:r>
              <a:rPr dirty="0"/>
              <a:t>  ETC approximates our current best knowledge and understanding of performance. There </a:t>
            </a:r>
            <a:r>
              <a:rPr lang="en-US" dirty="0"/>
              <a:t>  </a:t>
            </a:r>
            <a:r>
              <a:rPr dirty="0"/>
              <a:t>are remaining uncertainties associated with system throughputs, detector noise properties, etc., which will remain unknown until JWST is in flight.</a:t>
            </a:r>
          </a:p>
          <a:p>
            <a:pPr indent="254000">
              <a:spcBef>
                <a:spcPts val="0"/>
              </a:spcBef>
              <a:defRPr sz="3200">
                <a:solidFill>
                  <a:srgbClr val="FFFFFF"/>
                </a:solidFill>
              </a:defRPr>
            </a:pPr>
            <a:endParaRPr dirty="0"/>
          </a:p>
          <a:p>
            <a:pPr indent="254000">
              <a:spcBef>
                <a:spcPts val="0"/>
              </a:spcBef>
              <a:defRPr sz="3200">
                <a:solidFill>
                  <a:srgbClr val="FFFFFF"/>
                </a:solidFill>
              </a:defRPr>
            </a:pPr>
            <a:r>
              <a:rPr dirty="0">
                <a:latin typeface="Avenir Heavy"/>
                <a:ea typeface="Avenir Heavy"/>
                <a:cs typeface="Avenir Heavy"/>
                <a:sym typeface="Avenir Heavy"/>
              </a:rPr>
              <a:t>BEWARE</a:t>
            </a:r>
            <a:r>
              <a:rPr dirty="0"/>
              <a:t>:  The ETC is not intended to be a complete observation simulator</a:t>
            </a:r>
          </a:p>
        </p:txBody>
      </p:sp>
    </p:spTree>
    <p:extLst>
      <p:ext uri="{BB962C8B-B14F-4D97-AF65-F5344CB8AC3E}">
        <p14:creationId xmlns:p14="http://schemas.microsoft.com/office/powerpoint/2010/main" val="339272541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sp>
        <p:nvSpPr>
          <p:cNvPr id="238" name="JWST ETC  (v1.5)…"/>
          <p:cNvSpPr>
            <a:spLocks noGrp="1"/>
          </p:cNvSpPr>
          <p:nvPr>
            <p:ph type="body" idx="1"/>
          </p:nvPr>
        </p:nvSpPr>
        <p:spPr>
          <a:prstGeom prst="rect">
            <a:avLst/>
          </a:prstGeom>
        </p:spPr>
        <p:txBody>
          <a:bodyPr/>
          <a:lstStyle/>
          <a:p>
            <a:pPr marL="412750" indent="-412750" defTabSz="536575">
              <a:spcBef>
                <a:spcPts val="600"/>
              </a:spcBef>
              <a:defRPr sz="3120">
                <a:latin typeface="Avenir Heavy"/>
                <a:ea typeface="Avenir Heavy"/>
                <a:cs typeface="Avenir Heavy"/>
                <a:sym typeface="Avenir Heavy"/>
              </a:defRPr>
            </a:pPr>
            <a:r>
              <a:t>JWST ETC  (v1.5)</a:t>
            </a:r>
          </a:p>
          <a:p>
            <a:pPr marL="825500" lvl="1" indent="-412750" defTabSz="536575">
              <a:spcBef>
                <a:spcPts val="600"/>
              </a:spcBef>
              <a:defRPr sz="3120"/>
            </a:pPr>
            <a:r>
              <a:rPr u="sng">
                <a:hlinkClick r:id="" action="ppaction://noaction"/>
              </a:rPr>
              <a:t>https://jwst.etc.stsci.edu/</a:t>
            </a:r>
          </a:p>
          <a:p>
            <a:pPr marL="412750" indent="-412750" defTabSz="536575">
              <a:spcBef>
                <a:spcPts val="600"/>
              </a:spcBef>
              <a:defRPr sz="3120"/>
            </a:pPr>
            <a:endParaRPr u="sng">
              <a:hlinkClick r:id="" action="ppaction://noaction"/>
            </a:endParaRPr>
          </a:p>
          <a:p>
            <a:pPr marL="412750" indent="-412750" defTabSz="536575">
              <a:spcBef>
                <a:spcPts val="600"/>
              </a:spcBef>
              <a:defRPr sz="3120">
                <a:latin typeface="Avenir Heavy"/>
                <a:ea typeface="Avenir Heavy"/>
                <a:cs typeface="Avenir Heavy"/>
                <a:sym typeface="Avenir Heavy"/>
              </a:defRPr>
            </a:pPr>
            <a:r>
              <a:t>Documentation:</a:t>
            </a:r>
          </a:p>
          <a:p>
            <a:pPr marL="825500" lvl="1" indent="-412750" defTabSz="536575">
              <a:spcBef>
                <a:spcPts val="600"/>
              </a:spcBef>
              <a:defRPr sz="3120"/>
            </a:pPr>
            <a:r>
              <a:t>ETC introduction</a:t>
            </a:r>
          </a:p>
          <a:p>
            <a:pPr marL="825500" lvl="1" indent="-412750" defTabSz="536575">
              <a:spcBef>
                <a:spcPts val="600"/>
              </a:spcBef>
              <a:defRPr sz="3120"/>
            </a:pPr>
            <a:r>
              <a:t>Links to all pages, video tutorials and more</a:t>
            </a:r>
          </a:p>
          <a:p>
            <a:pPr marL="825500" lvl="1" indent="-412750" defTabSz="536575">
              <a:spcBef>
                <a:spcPts val="600"/>
              </a:spcBef>
              <a:defRPr sz="3120"/>
            </a:pPr>
            <a:r>
              <a:rPr u="sng">
                <a:hlinkClick r:id="" action="ppaction://noaction"/>
              </a:rPr>
              <a:t>https://jwst-docs.stsci.edu/jwst-exposure-time-calculator-overview</a:t>
            </a:r>
          </a:p>
          <a:p>
            <a:pPr marL="412750" indent="-412750" defTabSz="536575">
              <a:spcBef>
                <a:spcPts val="600"/>
              </a:spcBef>
              <a:defRPr sz="3120"/>
            </a:pPr>
            <a:endParaRPr u="sng">
              <a:hlinkClick r:id="" action="ppaction://noaction"/>
            </a:endParaRPr>
          </a:p>
          <a:p>
            <a:pPr marL="412750" indent="-412750" defTabSz="536575">
              <a:spcBef>
                <a:spcPts val="600"/>
              </a:spcBef>
              <a:defRPr sz="3120">
                <a:latin typeface="Avenir Heavy"/>
                <a:ea typeface="Avenir Heavy"/>
                <a:cs typeface="Avenir Heavy"/>
                <a:sym typeface="Avenir Heavy"/>
              </a:defRPr>
            </a:pPr>
            <a:r>
              <a:t>ETC release notes, known issues and FAQ  (@ JWST Help Desk)</a:t>
            </a:r>
          </a:p>
          <a:p>
            <a:pPr marL="825500" lvl="1" indent="-412750" defTabSz="536575">
              <a:spcBef>
                <a:spcPts val="600"/>
              </a:spcBef>
              <a:defRPr sz="3120"/>
            </a:pPr>
            <a:r>
              <a:rPr u="sng">
                <a:hlinkClick r:id="rId2"/>
              </a:rPr>
              <a:t>JWST Help Desk ETC FAQ</a:t>
            </a:r>
          </a:p>
          <a:p>
            <a:pPr marL="825500" lvl="1" indent="-412750" defTabSz="536575">
              <a:spcBef>
                <a:spcPts val="600"/>
              </a:spcBef>
              <a:defRPr sz="3120"/>
            </a:pPr>
            <a:r>
              <a:rPr u="sng">
                <a:hlinkClick r:id="" action="ppaction://noaction"/>
              </a:rPr>
              <a:t>JWST Help Desk ETC known issues</a:t>
            </a:r>
          </a:p>
          <a:p>
            <a:pPr marL="412750" indent="-412750" defTabSz="536575">
              <a:spcBef>
                <a:spcPts val="600"/>
              </a:spcBef>
              <a:defRPr sz="3120"/>
            </a:pPr>
            <a:endParaRPr u="sng">
              <a:hlinkClick r:id="" action="ppaction://noaction"/>
            </a:endParaRPr>
          </a:p>
          <a:p>
            <a:pPr marL="412750" indent="-412750" defTabSz="536575">
              <a:spcBef>
                <a:spcPts val="600"/>
              </a:spcBef>
              <a:defRPr sz="3120">
                <a:latin typeface="Avenir Heavy"/>
                <a:ea typeface="Avenir Heavy"/>
                <a:cs typeface="Avenir Heavy"/>
                <a:sym typeface="Avenir Heavy"/>
              </a:defRPr>
            </a:pPr>
            <a:r>
              <a:t>JWST Community Lecture Webcasts</a:t>
            </a:r>
          </a:p>
          <a:p>
            <a:pPr marL="825500" lvl="1" indent="-412750" defTabSz="536575">
              <a:spcBef>
                <a:spcPts val="600"/>
              </a:spcBef>
              <a:defRPr sz="3120"/>
            </a:pPr>
            <a:r>
              <a:rPr u="sng">
                <a:hlinkClick r:id="rId3"/>
              </a:rPr>
              <a:t>“The JWST Exposure Time Calculator”</a:t>
            </a:r>
            <a:r>
              <a:t>  -  Klaus Pontoppidan  (Nov 2019)</a:t>
            </a:r>
          </a:p>
          <a:p>
            <a:pPr marL="825500" lvl="1" indent="-412750" defTabSz="536575">
              <a:spcBef>
                <a:spcPts val="600"/>
              </a:spcBef>
              <a:defRPr sz="3120"/>
            </a:pPr>
            <a:r>
              <a:rPr u="sng">
                <a:hlinkClick r:id="rId4"/>
              </a:rPr>
              <a:t>“JWST ETC Demo”  (interface demonstration)</a:t>
            </a:r>
            <a:r>
              <a:t>   -  Swara Ravindranath  (Feb 2017)</a:t>
            </a:r>
          </a:p>
        </p:txBody>
      </p:sp>
      <p:sp>
        <p:nvSpPr>
          <p:cNvPr id="239" name="Useful links"/>
          <p:cNvSpPr>
            <a:spLocks noGrp="1"/>
          </p:cNvSpPr>
          <p:nvPr>
            <p:ph type="title"/>
          </p:nvPr>
        </p:nvSpPr>
        <p:spPr>
          <a:prstGeom prst="rect">
            <a:avLst/>
          </a:prstGeom>
        </p:spPr>
        <p:txBody>
          <a:bodyPr/>
          <a:lstStyle/>
          <a:p>
            <a:r>
              <a:t>Useful links</a:t>
            </a:r>
          </a:p>
        </p:txBody>
      </p:sp>
    </p:spTree>
    <p:extLst>
      <p:ext uri="{BB962C8B-B14F-4D97-AF65-F5344CB8AC3E}">
        <p14:creationId xmlns:p14="http://schemas.microsoft.com/office/powerpoint/2010/main" val="6500242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p:cNvSpPr>
            <a:spLocks noGrp="1"/>
          </p:cNvSpPr>
          <p:nvPr>
            <p:ph type="title"/>
          </p:nvPr>
        </p:nvSpPr>
        <p:spPr>
          <a:prstGeom prst="rect">
            <a:avLst/>
          </a:prstGeom>
        </p:spPr>
        <p:txBody>
          <a:bodyPr>
            <a:normAutofit/>
          </a:bodyPr>
          <a:lstStyle/>
          <a:p>
            <a:pPr>
              <a:defRPr>
                <a:solidFill>
                  <a:schemeClr val="accent2">
                    <a:hueOff val="117482"/>
                    <a:satOff val="19585"/>
                    <a:lumOff val="29146"/>
                  </a:schemeClr>
                </a:solidFill>
              </a:defRPr>
            </a:pPr>
            <a:r>
              <a:rPr lang="en-US" dirty="0"/>
              <a:t>APT Observation Templates</a:t>
            </a:r>
            <a:endParaRPr dirty="0"/>
          </a:p>
        </p:txBody>
      </p:sp>
      <p:sp>
        <p:nvSpPr>
          <p:cNvPr id="2" name="Slide Number Placeholder 1">
            <a:extLst>
              <a:ext uri="{FF2B5EF4-FFF2-40B4-BE49-F238E27FC236}">
                <a16:creationId xmlns:a16="http://schemas.microsoft.com/office/drawing/2014/main" id="{F298721F-7DDB-5E45-8D6B-0B32B044CA9F}"/>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8258964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72" name="Body"/>
          <p:cNvSpPr>
            <a:spLocks noGrp="1"/>
          </p:cNvSpPr>
          <p:nvPr>
            <p:ph type="body" idx="1"/>
          </p:nvPr>
        </p:nvSpPr>
        <p:spPr>
          <a:xfrm>
            <a:off x="1248834" y="1964267"/>
            <a:ext cx="9063566" cy="9063952"/>
          </a:xfrm>
          <a:prstGeom prst="rect">
            <a:avLst/>
          </a:prstGeom>
        </p:spPr>
        <p:txBody>
          <a:bodyPr>
            <a:normAutofit/>
          </a:bodyPr>
          <a:lstStyle/>
          <a:p>
            <a:r>
              <a:rPr lang="en-US" sz="4000" dirty="0">
                <a:solidFill>
                  <a:schemeClr val="accent5">
                    <a:lumMod val="75000"/>
                    <a:lumOff val="25000"/>
                  </a:schemeClr>
                </a:solidFill>
              </a:rPr>
              <a:t>Template Form changes based on selection of instrument and observing mode.</a:t>
            </a:r>
          </a:p>
          <a:p>
            <a:pPr rtl="0"/>
            <a:r>
              <a:rPr lang="en-US" sz="4000" dirty="0">
                <a:solidFill>
                  <a:schemeClr val="accent5">
                    <a:lumMod val="75000"/>
                    <a:lumOff val="25000"/>
                  </a:schemeClr>
                </a:solidFill>
              </a:rPr>
              <a:t>APT templates give users access to all supported JWST observing modes.</a:t>
            </a:r>
          </a:p>
          <a:p>
            <a:r>
              <a:rPr lang="en-US" sz="4000" dirty="0">
                <a:solidFill>
                  <a:schemeClr val="accent5">
                    <a:lumMod val="75000"/>
                    <a:lumOff val="25000"/>
                  </a:schemeClr>
                </a:solidFill>
              </a:rPr>
              <a:t>Examples:</a:t>
            </a:r>
          </a:p>
          <a:p>
            <a:pPr lvl="1"/>
            <a:r>
              <a:rPr lang="en-US" sz="4000" dirty="0" err="1">
                <a:solidFill>
                  <a:schemeClr val="accent5">
                    <a:lumMod val="75000"/>
                    <a:lumOff val="25000"/>
                  </a:schemeClr>
                </a:solidFill>
              </a:rPr>
              <a:t>Coronagraphy</a:t>
            </a:r>
            <a:endParaRPr lang="en-US" sz="4000" dirty="0">
              <a:solidFill>
                <a:schemeClr val="accent5">
                  <a:lumMod val="75000"/>
                  <a:lumOff val="25000"/>
                </a:schemeClr>
              </a:solidFill>
            </a:endParaRPr>
          </a:p>
          <a:p>
            <a:pPr lvl="1"/>
            <a:r>
              <a:rPr lang="en-US" sz="4000" dirty="0" err="1">
                <a:solidFill>
                  <a:schemeClr val="accent5">
                    <a:lumMod val="75000"/>
                    <a:lumOff val="25000"/>
                  </a:schemeClr>
                </a:solidFill>
              </a:rPr>
              <a:t>Mosaiking</a:t>
            </a:r>
            <a:endParaRPr lang="en-US" sz="4000" dirty="0">
              <a:solidFill>
                <a:schemeClr val="accent5">
                  <a:lumMod val="75000"/>
                  <a:lumOff val="25000"/>
                </a:schemeClr>
              </a:solidFill>
            </a:endParaRPr>
          </a:p>
          <a:p>
            <a:pPr lvl="1"/>
            <a:r>
              <a:rPr lang="en-US" sz="4000" dirty="0">
                <a:solidFill>
                  <a:schemeClr val="accent5">
                    <a:lumMod val="75000"/>
                    <a:lumOff val="25000"/>
                  </a:schemeClr>
                </a:solidFill>
              </a:rPr>
              <a:t>Coordinated Parallels</a:t>
            </a:r>
          </a:p>
          <a:p>
            <a:pPr lvl="1"/>
            <a:endParaRPr dirty="0">
              <a:solidFill>
                <a:schemeClr val="accent5">
                  <a:lumMod val="75000"/>
                  <a:lumOff val="25000"/>
                </a:schemeClr>
              </a:solidFill>
            </a:endParaRPr>
          </a:p>
        </p:txBody>
      </p:sp>
      <p:sp>
        <p:nvSpPr>
          <p:cNvPr id="73" name="Title"/>
          <p:cNvSpPr>
            <a:spLocks noGrp="1"/>
          </p:cNvSpPr>
          <p:nvPr>
            <p:ph type="title"/>
          </p:nvPr>
        </p:nvSpPr>
        <p:spPr>
          <a:prstGeom prst="rect">
            <a:avLst/>
          </a:prstGeom>
        </p:spPr>
        <p:txBody>
          <a:bodyPr/>
          <a:lstStyle/>
          <a:p>
            <a:r>
              <a:rPr lang="en-US" dirty="0"/>
              <a:t>APT Observation Templates </a:t>
            </a:r>
            <a:endParaRPr dirty="0"/>
          </a:p>
        </p:txBody>
      </p:sp>
      <p:grpSp>
        <p:nvGrpSpPr>
          <p:cNvPr id="2" name="Group 1">
            <a:extLst>
              <a:ext uri="{FF2B5EF4-FFF2-40B4-BE49-F238E27FC236}">
                <a16:creationId xmlns:a16="http://schemas.microsoft.com/office/drawing/2014/main" id="{68066DEF-1071-7741-A5B3-F3BEE82A294E}"/>
              </a:ext>
            </a:extLst>
          </p:cNvPr>
          <p:cNvGrpSpPr/>
          <p:nvPr/>
        </p:nvGrpSpPr>
        <p:grpSpPr>
          <a:xfrm>
            <a:off x="10617200" y="3465838"/>
            <a:ext cx="13563599" cy="8421361"/>
            <a:chOff x="11127385" y="3465839"/>
            <a:chExt cx="12556592" cy="7562380"/>
          </a:xfrm>
        </p:grpSpPr>
        <p:pic>
          <p:nvPicPr>
            <p:cNvPr id="5" name="Picture 4">
              <a:extLst>
                <a:ext uri="{FF2B5EF4-FFF2-40B4-BE49-F238E27FC236}">
                  <a16:creationId xmlns:a16="http://schemas.microsoft.com/office/drawing/2014/main" id="{BFF81140-4674-124C-9AE7-00BCB6EBE3B6}"/>
                </a:ext>
              </a:extLst>
            </p:cNvPr>
            <p:cNvPicPr>
              <a:picLocks noChangeAspect="1"/>
            </p:cNvPicPr>
            <p:nvPr/>
          </p:nvPicPr>
          <p:blipFill rotWithShape="1">
            <a:blip r:embed="rId3"/>
            <a:srcRect l="3234" t="13737" r="10159" b="5859"/>
            <a:stretch/>
          </p:blipFill>
          <p:spPr>
            <a:xfrm>
              <a:off x="11127386" y="3465839"/>
              <a:ext cx="12556591" cy="7562380"/>
            </a:xfrm>
            <a:prstGeom prst="rect">
              <a:avLst/>
            </a:prstGeom>
          </p:spPr>
        </p:pic>
        <p:sp>
          <p:nvSpPr>
            <p:cNvPr id="6" name="Rectangle 5">
              <a:extLst>
                <a:ext uri="{FF2B5EF4-FFF2-40B4-BE49-F238E27FC236}">
                  <a16:creationId xmlns:a16="http://schemas.microsoft.com/office/drawing/2014/main" id="{5ADC39D4-4CA3-064B-A1A9-BFF63234C345}"/>
                </a:ext>
              </a:extLst>
            </p:cNvPr>
            <p:cNvSpPr/>
            <p:nvPr/>
          </p:nvSpPr>
          <p:spPr>
            <a:xfrm>
              <a:off x="12192000" y="3900522"/>
              <a:ext cx="6827520" cy="342294"/>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 name="Rectangle 6">
              <a:extLst>
                <a:ext uri="{FF2B5EF4-FFF2-40B4-BE49-F238E27FC236}">
                  <a16:creationId xmlns:a16="http://schemas.microsoft.com/office/drawing/2014/main" id="{2D6B0ABC-D51E-2149-99A9-DF7E6B07B5E4}"/>
                </a:ext>
              </a:extLst>
            </p:cNvPr>
            <p:cNvSpPr/>
            <p:nvPr/>
          </p:nvSpPr>
          <p:spPr>
            <a:xfrm>
              <a:off x="11127385" y="9034827"/>
              <a:ext cx="12556591" cy="1993392"/>
            </a:xfrm>
            <a:prstGeom prst="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
        <p:nvSpPr>
          <p:cNvPr id="9" name="TextBox 8">
            <a:extLst>
              <a:ext uri="{FF2B5EF4-FFF2-40B4-BE49-F238E27FC236}">
                <a16:creationId xmlns:a16="http://schemas.microsoft.com/office/drawing/2014/main" id="{ED50F4CC-4FC2-414F-B5A9-4BC2DE030AC0}"/>
              </a:ext>
            </a:extLst>
          </p:cNvPr>
          <p:cNvSpPr txBox="1"/>
          <p:nvPr/>
        </p:nvSpPr>
        <p:spPr>
          <a:xfrm>
            <a:off x="1248833" y="12109646"/>
            <a:ext cx="10575331" cy="523220"/>
          </a:xfrm>
          <a:prstGeom prst="rect">
            <a:avLst/>
          </a:prstGeom>
          <a:noFill/>
        </p:spPr>
        <p:txBody>
          <a:bodyPr wrap="none" rtlCol="0">
            <a:spAutoFit/>
          </a:bodyPr>
          <a:lstStyle/>
          <a:p>
            <a:r>
              <a:rPr lang="en-US" sz="2800" dirty="0"/>
              <a:t>Additional Resource:    </a:t>
            </a:r>
            <a:r>
              <a:rPr lang="en-US" sz="2800" dirty="0">
                <a:hlinkClick r:id="rId4"/>
              </a:rPr>
              <a:t>JDox Article: APT Observation Templates</a:t>
            </a:r>
            <a:endParaRPr lang="en-US" sz="2800" dirty="0"/>
          </a:p>
        </p:txBody>
      </p:sp>
      <p:grpSp>
        <p:nvGrpSpPr>
          <p:cNvPr id="3" name="Group 2">
            <a:extLst>
              <a:ext uri="{FF2B5EF4-FFF2-40B4-BE49-F238E27FC236}">
                <a16:creationId xmlns:a16="http://schemas.microsoft.com/office/drawing/2014/main" id="{28706D5E-7B2C-9840-8789-8BCCECBF23DF}"/>
              </a:ext>
            </a:extLst>
          </p:cNvPr>
          <p:cNvGrpSpPr/>
          <p:nvPr/>
        </p:nvGrpSpPr>
        <p:grpSpPr>
          <a:xfrm>
            <a:off x="10617199" y="3464574"/>
            <a:ext cx="13563599" cy="4210585"/>
            <a:chOff x="10617199" y="3464574"/>
            <a:chExt cx="13563599" cy="4210585"/>
          </a:xfrm>
        </p:grpSpPr>
        <p:pic>
          <p:nvPicPr>
            <p:cNvPr id="10" name="Picture 9">
              <a:extLst>
                <a:ext uri="{FF2B5EF4-FFF2-40B4-BE49-F238E27FC236}">
                  <a16:creationId xmlns:a16="http://schemas.microsoft.com/office/drawing/2014/main" id="{100B348C-DD0E-2C4B-A011-BEC724A69170}"/>
                </a:ext>
              </a:extLst>
            </p:cNvPr>
            <p:cNvPicPr>
              <a:picLocks noChangeAspect="1"/>
            </p:cNvPicPr>
            <p:nvPr/>
          </p:nvPicPr>
          <p:blipFill rotWithShape="1">
            <a:blip r:embed="rId5"/>
            <a:srcRect r="16071" b="25320"/>
            <a:stretch/>
          </p:blipFill>
          <p:spPr>
            <a:xfrm>
              <a:off x="10617199" y="3464574"/>
              <a:ext cx="13563599" cy="4210585"/>
            </a:xfrm>
            <a:prstGeom prst="rect">
              <a:avLst/>
            </a:prstGeom>
          </p:spPr>
        </p:pic>
        <p:sp>
          <p:nvSpPr>
            <p:cNvPr id="11" name="Rounded Rectangle 10">
              <a:extLst>
                <a:ext uri="{FF2B5EF4-FFF2-40B4-BE49-F238E27FC236}">
                  <a16:creationId xmlns:a16="http://schemas.microsoft.com/office/drawing/2014/main" id="{938A2BF6-E001-B144-9DFF-318388C6E676}"/>
                </a:ext>
              </a:extLst>
            </p:cNvPr>
            <p:cNvSpPr/>
            <p:nvPr/>
          </p:nvSpPr>
          <p:spPr>
            <a:xfrm>
              <a:off x="17399000" y="3568722"/>
              <a:ext cx="2362200" cy="381174"/>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grpSp>
        <p:nvGrpSpPr>
          <p:cNvPr id="13" name="Group 12">
            <a:extLst>
              <a:ext uri="{FF2B5EF4-FFF2-40B4-BE49-F238E27FC236}">
                <a16:creationId xmlns:a16="http://schemas.microsoft.com/office/drawing/2014/main" id="{7E27BA56-9162-F74C-97CD-5C37084BE5FB}"/>
              </a:ext>
            </a:extLst>
          </p:cNvPr>
          <p:cNvGrpSpPr/>
          <p:nvPr/>
        </p:nvGrpSpPr>
        <p:grpSpPr>
          <a:xfrm>
            <a:off x="9565811" y="3515570"/>
            <a:ext cx="14198596" cy="8117826"/>
            <a:chOff x="3786691" y="3687156"/>
            <a:chExt cx="6719450" cy="2975232"/>
          </a:xfrm>
        </p:grpSpPr>
        <p:pic>
          <p:nvPicPr>
            <p:cNvPr id="14" name="Picture 13">
              <a:extLst>
                <a:ext uri="{FF2B5EF4-FFF2-40B4-BE49-F238E27FC236}">
                  <a16:creationId xmlns:a16="http://schemas.microsoft.com/office/drawing/2014/main" id="{5F2C3921-91BB-B042-9820-96A7085C984E}"/>
                </a:ext>
              </a:extLst>
            </p:cNvPr>
            <p:cNvPicPr>
              <a:picLocks noChangeAspect="1"/>
            </p:cNvPicPr>
            <p:nvPr/>
          </p:nvPicPr>
          <p:blipFill rotWithShape="1">
            <a:blip r:embed="rId6"/>
            <a:srcRect l="9712" t="13827" r="38365" b="72592"/>
            <a:stretch/>
          </p:blipFill>
          <p:spPr>
            <a:xfrm>
              <a:off x="3980654" y="3687156"/>
              <a:ext cx="5554133" cy="931333"/>
            </a:xfrm>
            <a:prstGeom prst="rect">
              <a:avLst/>
            </a:prstGeom>
          </p:spPr>
        </p:pic>
        <p:pic>
          <p:nvPicPr>
            <p:cNvPr id="15" name="Picture 14">
              <a:extLst>
                <a:ext uri="{FF2B5EF4-FFF2-40B4-BE49-F238E27FC236}">
                  <a16:creationId xmlns:a16="http://schemas.microsoft.com/office/drawing/2014/main" id="{0EBBCB13-8B5E-0442-AC44-9272A494A1CD}"/>
                </a:ext>
              </a:extLst>
            </p:cNvPr>
            <p:cNvPicPr>
              <a:picLocks noChangeAspect="1"/>
            </p:cNvPicPr>
            <p:nvPr/>
          </p:nvPicPr>
          <p:blipFill rotWithShape="1">
            <a:blip r:embed="rId6"/>
            <a:srcRect l="6560" t="51237" r="19182" b="14087"/>
            <a:stretch/>
          </p:blipFill>
          <p:spPr>
            <a:xfrm>
              <a:off x="3786691" y="4650708"/>
              <a:ext cx="6719450" cy="2011680"/>
            </a:xfrm>
            <a:prstGeom prst="rect">
              <a:avLst/>
            </a:prstGeom>
          </p:spPr>
        </p:pic>
        <p:sp>
          <p:nvSpPr>
            <p:cNvPr id="16" name="Rounded Rectangle 15">
              <a:extLst>
                <a:ext uri="{FF2B5EF4-FFF2-40B4-BE49-F238E27FC236}">
                  <a16:creationId xmlns:a16="http://schemas.microsoft.com/office/drawing/2014/main" id="{11570D1B-EA23-E440-9E93-8854AE16A270}"/>
                </a:ext>
              </a:extLst>
            </p:cNvPr>
            <p:cNvSpPr/>
            <p:nvPr/>
          </p:nvSpPr>
          <p:spPr>
            <a:xfrm>
              <a:off x="4024745" y="4251934"/>
              <a:ext cx="5510042" cy="302669"/>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7" name="Rounded Rectangle 16">
              <a:extLst>
                <a:ext uri="{FF2B5EF4-FFF2-40B4-BE49-F238E27FC236}">
                  <a16:creationId xmlns:a16="http://schemas.microsoft.com/office/drawing/2014/main" id="{77776C23-0942-8A4B-8692-1EE662201ECB}"/>
                </a:ext>
              </a:extLst>
            </p:cNvPr>
            <p:cNvSpPr/>
            <p:nvPr/>
          </p:nvSpPr>
          <p:spPr>
            <a:xfrm>
              <a:off x="4807527" y="4715375"/>
              <a:ext cx="2278794" cy="252445"/>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Tree>
    <p:extLst>
      <p:ext uri="{BB962C8B-B14F-4D97-AF65-F5344CB8AC3E}">
        <p14:creationId xmlns:p14="http://schemas.microsoft.com/office/powerpoint/2010/main" val="33762502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4" end="4"/>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xEl>
                                              <p:pRg st="5" end="5"/>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72" name="Body"/>
          <p:cNvSpPr>
            <a:spLocks noGrp="1"/>
          </p:cNvSpPr>
          <p:nvPr>
            <p:ph type="body" idx="1"/>
          </p:nvPr>
        </p:nvSpPr>
        <p:spPr>
          <a:xfrm>
            <a:off x="1248833" y="1964267"/>
            <a:ext cx="17312112" cy="5911818"/>
          </a:xfrm>
          <a:prstGeom prst="rect">
            <a:avLst/>
          </a:prstGeom>
        </p:spPr>
        <p:txBody>
          <a:bodyPr>
            <a:normAutofit/>
          </a:bodyPr>
          <a:lstStyle/>
          <a:p>
            <a:pPr marL="342900" indent="-342900">
              <a:buFont typeface="Arial" panose="020B0604020202020204" pitchFamily="34" charset="0"/>
              <a:buChar char="•"/>
            </a:pPr>
            <a:r>
              <a:rPr lang="en-US" sz="4400" dirty="0"/>
              <a:t>The target acquisition target should be the brightest source in the Region Of Interest (ROI).</a:t>
            </a:r>
          </a:p>
          <a:p>
            <a:pPr marL="342900" indent="-342900">
              <a:buFont typeface="Arial" panose="020B0604020202020204" pitchFamily="34" charset="0"/>
              <a:buChar char="•"/>
            </a:pPr>
            <a:r>
              <a:rPr lang="en-US" sz="4400" dirty="0"/>
              <a:t>Some APT templates…</a:t>
            </a:r>
          </a:p>
          <a:p>
            <a:pPr marL="977900" lvl="1" indent="-342900">
              <a:buFont typeface="Arial" panose="020B0604020202020204" pitchFamily="34" charset="0"/>
              <a:buChar char="•"/>
            </a:pPr>
            <a:r>
              <a:rPr lang="en-US" sz="4400" dirty="0"/>
              <a:t>Have no target acquisition</a:t>
            </a:r>
          </a:p>
          <a:p>
            <a:pPr marL="977900" lvl="1" indent="-342900">
              <a:buFont typeface="Arial" panose="020B0604020202020204" pitchFamily="34" charset="0"/>
              <a:buChar char="•"/>
            </a:pPr>
            <a:r>
              <a:rPr lang="en-US" sz="4400" dirty="0"/>
              <a:t>Require a target acquisition</a:t>
            </a:r>
          </a:p>
          <a:p>
            <a:pPr marL="977900" lvl="1" indent="-342900">
              <a:buFont typeface="Arial" panose="020B0604020202020204" pitchFamily="34" charset="0"/>
              <a:buChar char="•"/>
            </a:pPr>
            <a:r>
              <a:rPr lang="en-US" sz="4400" dirty="0"/>
              <a:t>Or the target acquisition is optional</a:t>
            </a:r>
          </a:p>
          <a:p>
            <a:pPr marL="1612900" lvl="2" indent="-342900">
              <a:buFont typeface="Arial" panose="020B0604020202020204" pitchFamily="34" charset="0"/>
              <a:buChar char="•"/>
            </a:pPr>
            <a:r>
              <a:rPr lang="en-US" sz="3600" dirty="0"/>
              <a:t>Consider your science case and expected pointing performance to decide whether a TA is necessary.</a:t>
            </a:r>
          </a:p>
        </p:txBody>
      </p:sp>
      <p:sp>
        <p:nvSpPr>
          <p:cNvPr id="73" name="Title"/>
          <p:cNvSpPr>
            <a:spLocks noGrp="1"/>
          </p:cNvSpPr>
          <p:nvPr>
            <p:ph type="title"/>
          </p:nvPr>
        </p:nvSpPr>
        <p:spPr>
          <a:prstGeom prst="rect">
            <a:avLst/>
          </a:prstGeom>
        </p:spPr>
        <p:txBody>
          <a:bodyPr/>
          <a:lstStyle/>
          <a:p>
            <a:r>
              <a:rPr lang="en-US" dirty="0"/>
              <a:t>APT Target Acquisition</a:t>
            </a:r>
            <a:endParaRPr dirty="0"/>
          </a:p>
        </p:txBody>
      </p:sp>
      <p:grpSp>
        <p:nvGrpSpPr>
          <p:cNvPr id="3" name="Group 2">
            <a:extLst>
              <a:ext uri="{FF2B5EF4-FFF2-40B4-BE49-F238E27FC236}">
                <a16:creationId xmlns:a16="http://schemas.microsoft.com/office/drawing/2014/main" id="{FFB783B3-40B5-D547-9991-17DCAC85AB78}"/>
              </a:ext>
            </a:extLst>
          </p:cNvPr>
          <p:cNvGrpSpPr/>
          <p:nvPr/>
        </p:nvGrpSpPr>
        <p:grpSpPr>
          <a:xfrm>
            <a:off x="1395790" y="8077428"/>
            <a:ext cx="17018198" cy="2755376"/>
            <a:chOff x="3535997" y="7201424"/>
            <a:chExt cx="17018198" cy="2755376"/>
          </a:xfrm>
        </p:grpSpPr>
        <p:pic>
          <p:nvPicPr>
            <p:cNvPr id="6" name="Picture 5">
              <a:extLst>
                <a:ext uri="{FF2B5EF4-FFF2-40B4-BE49-F238E27FC236}">
                  <a16:creationId xmlns:a16="http://schemas.microsoft.com/office/drawing/2014/main" id="{21B91A48-C8D1-1A4D-89C4-515F904DA58B}"/>
                </a:ext>
              </a:extLst>
            </p:cNvPr>
            <p:cNvPicPr>
              <a:picLocks noChangeAspect="1"/>
            </p:cNvPicPr>
            <p:nvPr/>
          </p:nvPicPr>
          <p:blipFill rotWithShape="1">
            <a:blip r:embed="rId3"/>
            <a:srcRect r="1697" b="26275"/>
            <a:stretch/>
          </p:blipFill>
          <p:spPr>
            <a:xfrm>
              <a:off x="3535997" y="7201424"/>
              <a:ext cx="17018198" cy="2755376"/>
            </a:xfrm>
            <a:prstGeom prst="rect">
              <a:avLst/>
            </a:prstGeom>
          </p:spPr>
        </p:pic>
        <p:sp>
          <p:nvSpPr>
            <p:cNvPr id="7" name="Rounded Rectangle 6">
              <a:extLst>
                <a:ext uri="{FF2B5EF4-FFF2-40B4-BE49-F238E27FC236}">
                  <a16:creationId xmlns:a16="http://schemas.microsoft.com/office/drawing/2014/main" id="{211138EF-BF2E-7B41-97CC-BBAEBDB21812}"/>
                </a:ext>
              </a:extLst>
            </p:cNvPr>
            <p:cNvSpPr/>
            <p:nvPr/>
          </p:nvSpPr>
          <p:spPr>
            <a:xfrm>
              <a:off x="3535997" y="7226122"/>
              <a:ext cx="4356406" cy="589251"/>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ounded Rectangle 7">
              <a:extLst>
                <a:ext uri="{FF2B5EF4-FFF2-40B4-BE49-F238E27FC236}">
                  <a16:creationId xmlns:a16="http://schemas.microsoft.com/office/drawing/2014/main" id="{E9DA9B73-9913-7941-AEA0-84577B184A4F}"/>
                </a:ext>
              </a:extLst>
            </p:cNvPr>
            <p:cNvSpPr/>
            <p:nvPr/>
          </p:nvSpPr>
          <p:spPr>
            <a:xfrm>
              <a:off x="17442047" y="8675453"/>
              <a:ext cx="3112148" cy="1281347"/>
            </a:xfrm>
            <a:prstGeom prst="roundRect">
              <a:avLst/>
            </a:prstGeom>
            <a:solidFill>
              <a:srgbClr val="FFFF00">
                <a:alpha val="27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
        <p:nvSpPr>
          <p:cNvPr id="2" name="TextBox 1">
            <a:extLst>
              <a:ext uri="{FF2B5EF4-FFF2-40B4-BE49-F238E27FC236}">
                <a16:creationId xmlns:a16="http://schemas.microsoft.com/office/drawing/2014/main" id="{929F27B8-851C-A04E-B56F-57C2DA92DE3E}"/>
              </a:ext>
            </a:extLst>
          </p:cNvPr>
          <p:cNvSpPr txBox="1"/>
          <p:nvPr/>
        </p:nvSpPr>
        <p:spPr>
          <a:xfrm>
            <a:off x="20835951" y="7500735"/>
            <a:ext cx="3201657" cy="1954381"/>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a:r>
              <a:rPr lang="en-US" sz="2800" dirty="0"/>
              <a:t>Useful: annotation box, useful for documenting your calculation ID!</a:t>
            </a:r>
          </a:p>
        </p:txBody>
      </p:sp>
      <p:cxnSp>
        <p:nvCxnSpPr>
          <p:cNvPr id="9" name="Straight Arrow Connector 8">
            <a:extLst>
              <a:ext uri="{FF2B5EF4-FFF2-40B4-BE49-F238E27FC236}">
                <a16:creationId xmlns:a16="http://schemas.microsoft.com/office/drawing/2014/main" id="{E61FA9EF-7BE2-0048-81B4-BDB508D7DA48}"/>
              </a:ext>
            </a:extLst>
          </p:cNvPr>
          <p:cNvCxnSpPr>
            <a:cxnSpLocks/>
            <a:stCxn id="2" idx="1"/>
          </p:cNvCxnSpPr>
          <p:nvPr/>
        </p:nvCxnSpPr>
        <p:spPr>
          <a:xfrm flipH="1">
            <a:off x="17504229" y="8477926"/>
            <a:ext cx="3331722" cy="1302432"/>
          </a:xfrm>
          <a:prstGeom prst="straightConnector1">
            <a:avLst/>
          </a:prstGeom>
          <a:noFill/>
          <a:ln w="76200" cap="flat">
            <a:solidFill>
              <a:schemeClr val="accent5">
                <a:lumOff val="13067"/>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85A5AC08-0DC3-8541-A890-475DBC948027}"/>
              </a:ext>
            </a:extLst>
          </p:cNvPr>
          <p:cNvSpPr txBox="1"/>
          <p:nvPr/>
        </p:nvSpPr>
        <p:spPr>
          <a:xfrm>
            <a:off x="1328661" y="11111470"/>
            <a:ext cx="8860367" cy="1641475"/>
          </a:xfrm>
          <a:prstGeom prst="rect">
            <a:avLst/>
          </a:prstGeom>
          <a:noFill/>
        </p:spPr>
        <p:txBody>
          <a:bodyPr wrap="square" rtlCol="0">
            <a:spAutoFit/>
          </a:bodyPr>
          <a:lstStyle/>
          <a:p>
            <a:r>
              <a:rPr lang="en-US" sz="2800" dirty="0"/>
              <a:t>Additional Resources:</a:t>
            </a:r>
          </a:p>
          <a:p>
            <a:pPr marL="1028700" lvl="1" indent="-342900">
              <a:buFont typeface="Arial" panose="020B0604020202020204" pitchFamily="34" charset="0"/>
              <a:buChar char="•"/>
            </a:pPr>
            <a:r>
              <a:rPr lang="en-US" sz="2800" dirty="0">
                <a:hlinkClick r:id="rId4"/>
              </a:rPr>
              <a:t>JDox Article: APT Target Acquisition</a:t>
            </a:r>
            <a:endParaRPr lang="en-US" sz="2800" dirty="0"/>
          </a:p>
          <a:p>
            <a:pPr marL="1028700" lvl="1" indent="-342900">
              <a:buFont typeface="Arial" panose="020B0604020202020204" pitchFamily="34" charset="0"/>
              <a:buChar char="•"/>
            </a:pPr>
            <a:r>
              <a:rPr lang="en-US" sz="2800" dirty="0">
                <a:hlinkClick r:id="rId5"/>
              </a:rPr>
              <a:t>JDox Article: APT to ETC Connectivity</a:t>
            </a:r>
            <a:endParaRPr lang="en-US" sz="2800" dirty="0"/>
          </a:p>
        </p:txBody>
      </p:sp>
      <p:sp>
        <p:nvSpPr>
          <p:cNvPr id="4" name="TextBox 3">
            <a:extLst>
              <a:ext uri="{FF2B5EF4-FFF2-40B4-BE49-F238E27FC236}">
                <a16:creationId xmlns:a16="http://schemas.microsoft.com/office/drawing/2014/main" id="{ABE68930-4D58-9F4E-8F4F-62ADE01021AE}"/>
              </a:ext>
            </a:extLst>
          </p:cNvPr>
          <p:cNvSpPr txBox="1"/>
          <p:nvPr/>
        </p:nvSpPr>
        <p:spPr>
          <a:xfrm>
            <a:off x="10189028" y="3634146"/>
            <a:ext cx="13848580"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spcBef>
                <a:spcPts val="0"/>
              </a:spcBef>
            </a:pPr>
            <a:r>
              <a:rPr lang="en-US" sz="4000" b="1" i="1" dirty="0">
                <a:solidFill>
                  <a:srgbClr val="002060"/>
                </a:solidFill>
              </a:rPr>
              <a:t>NOTE: If the target acquisition fails, the observation fails! </a:t>
            </a:r>
          </a:p>
          <a:p>
            <a:pPr algn="ctr">
              <a:spcBef>
                <a:spcPts val="0"/>
              </a:spcBef>
            </a:pPr>
            <a:r>
              <a:rPr lang="en-US" sz="4000" dirty="0"/>
              <a:t>**Users should obtain accurate target acquisition exposure information using the </a:t>
            </a:r>
            <a:r>
              <a:rPr lang="en-US" sz="4000" dirty="0">
                <a:hlinkClick r:id="rId6"/>
              </a:rPr>
              <a:t>JWST Exposure Time Calculator</a:t>
            </a:r>
            <a:r>
              <a:rPr lang="en-US" sz="4000" dirty="0"/>
              <a:t> and transfer to APT.** </a:t>
            </a:r>
          </a:p>
        </p:txBody>
      </p:sp>
    </p:spTree>
    <p:extLst>
      <p:ext uri="{BB962C8B-B14F-4D97-AF65-F5344CB8AC3E}">
        <p14:creationId xmlns:p14="http://schemas.microsoft.com/office/powerpoint/2010/main" val="383136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8611</TotalTime>
  <Words>5394</Words>
  <Application>Microsoft Macintosh PowerPoint</Application>
  <PresentationFormat>Custom</PresentationFormat>
  <Paragraphs>680</Paragraphs>
  <Slides>63</Slides>
  <Notes>19</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Arial</vt:lpstr>
      <vt:lpstr>Avenir Book</vt:lpstr>
      <vt:lpstr>Avenir Book Oblique</vt:lpstr>
      <vt:lpstr>Avenir Heavy</vt:lpstr>
      <vt:lpstr>Avenir Roman</vt:lpstr>
      <vt:lpstr>Courier New</vt:lpstr>
      <vt:lpstr>Franklin Gothic Medium</vt:lpstr>
      <vt:lpstr>Helvetica</vt:lpstr>
      <vt:lpstr>Helvetica Neue</vt:lpstr>
      <vt:lpstr>Helvetica Neue Light</vt:lpstr>
      <vt:lpstr>LucidaGrande</vt:lpstr>
      <vt:lpstr>Wingdings</vt:lpstr>
      <vt:lpstr>MasterClassWorkshop_no_ESA</vt:lpstr>
      <vt:lpstr>Available Proposal Tools: APT</vt:lpstr>
      <vt:lpstr>The JWST Astronomer’s Proposal Tool</vt:lpstr>
      <vt:lpstr>APT Basics</vt:lpstr>
      <vt:lpstr>What is an APT Observation?</vt:lpstr>
      <vt:lpstr>What is an APT Visit?</vt:lpstr>
      <vt:lpstr>APT Visit Splitting Distance</vt:lpstr>
      <vt:lpstr>APT Observation Templates</vt:lpstr>
      <vt:lpstr>APT Observation Templates </vt:lpstr>
      <vt:lpstr>APT Target Acquisition</vt:lpstr>
      <vt:lpstr>APT Observation Templates - TA</vt:lpstr>
      <vt:lpstr>APT Special Requirements</vt:lpstr>
      <vt:lpstr>Special Requirements</vt:lpstr>
      <vt:lpstr>V3 Position Angle (V3PA) vs Aperture Position Angle (APA)</vt:lpstr>
      <vt:lpstr>APT Visit Planner</vt:lpstr>
      <vt:lpstr>APT Visit Planner</vt:lpstr>
      <vt:lpstr>APT Visit Planner Diagnostics – Position Angle Problems</vt:lpstr>
      <vt:lpstr>Other Useful APT Capabilities</vt:lpstr>
      <vt:lpstr>Other Useful APT Capabilities</vt:lpstr>
      <vt:lpstr>APT Overheads and Smart Accounting</vt:lpstr>
      <vt:lpstr>APT Overheads</vt:lpstr>
      <vt:lpstr>APT Overheads, continued</vt:lpstr>
      <vt:lpstr>APT Overheads, continued</vt:lpstr>
      <vt:lpstr>APT Graphical Timeline</vt:lpstr>
      <vt:lpstr>APT Graphical Timeline Examples</vt:lpstr>
      <vt:lpstr>APT Science Time and Total Charged Time</vt:lpstr>
      <vt:lpstr>APT Overhead Charge Corrections (Smart Accounting)</vt:lpstr>
      <vt:lpstr>Where to find and run Smart Accounting in APT</vt:lpstr>
      <vt:lpstr>APT Smart Accounting Hint</vt:lpstr>
      <vt:lpstr>APT Science Time and Total Charged Time -- Summary</vt:lpstr>
      <vt:lpstr>Proposal Submission</vt:lpstr>
      <vt:lpstr>Additional Resources for Help with APT</vt:lpstr>
      <vt:lpstr>Thanks for Listening – Questions?</vt:lpstr>
      <vt:lpstr>MSA Planning Tool (MPT)</vt:lpstr>
      <vt:lpstr>A guide to JWST MOS terminology</vt:lpstr>
      <vt:lpstr>Why use MPT?</vt:lpstr>
      <vt:lpstr>MSA Planning Tool (MPT) in APT</vt:lpstr>
      <vt:lpstr>What is needed to run MPT?</vt:lpstr>
      <vt:lpstr>The catalogue</vt:lpstr>
      <vt:lpstr>Load the catalogue as an MSA Source Catalogue Target</vt:lpstr>
      <vt:lpstr>Catalogue importer</vt:lpstr>
      <vt:lpstr>MSA Source Catalogue Target</vt:lpstr>
      <vt:lpstr>Catalogue sources displayed in Aladin</vt:lpstr>
      <vt:lpstr>The MSA Planning Tool</vt:lpstr>
      <vt:lpstr>The MSA Planning Tool</vt:lpstr>
      <vt:lpstr>Examine and visualise a plan</vt:lpstr>
      <vt:lpstr>Examine and visualise a plan</vt:lpstr>
      <vt:lpstr>Create an observation</vt:lpstr>
      <vt:lpstr>Proposing for MOS</vt:lpstr>
      <vt:lpstr>Additional helpful hints</vt:lpstr>
      <vt:lpstr>Exposure Time Calculator (ETC)</vt:lpstr>
      <vt:lpstr>Where is ETC?</vt:lpstr>
      <vt:lpstr>The “Pandeia” project</vt:lpstr>
      <vt:lpstr>The engine algorithm</vt:lpstr>
      <vt:lpstr>JWST ETC concept</vt:lpstr>
      <vt:lpstr>PSF library</vt:lpstr>
      <vt:lpstr>Readout terminology</vt:lpstr>
      <vt:lpstr>Time terminology</vt:lpstr>
      <vt:lpstr>How is saturation treated in ETC?</vt:lpstr>
      <vt:lpstr>Tips for optimising detector set-up</vt:lpstr>
      <vt:lpstr>JWST ETC features</vt:lpstr>
      <vt:lpstr>Scenes and sources</vt:lpstr>
      <vt:lpstr>Issues to think about when using ETC</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Themiya Nanayakkara</cp:lastModifiedBy>
  <cp:revision>53</cp:revision>
  <dcterms:modified xsi:type="dcterms:W3CDTF">2022-11-28T09:50:56Z</dcterms:modified>
</cp:coreProperties>
</file>